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9" r:id="rId2"/>
    <p:sldId id="269" r:id="rId3"/>
    <p:sldId id="265" r:id="rId4"/>
    <p:sldId id="264" r:id="rId5"/>
    <p:sldId id="262" r:id="rId6"/>
    <p:sldId id="260" r:id="rId7"/>
    <p:sldId id="263" r:id="rId8"/>
    <p:sldId id="273" r:id="rId9"/>
    <p:sldId id="257" r:id="rId10"/>
    <p:sldId id="258" r:id="rId11"/>
    <p:sldId id="268" r:id="rId12"/>
    <p:sldId id="261" r:id="rId13"/>
    <p:sldId id="266" r:id="rId14"/>
    <p:sldId id="267" r:id="rId15"/>
    <p:sldId id="270" r:id="rId16"/>
    <p:sldId id="274" r:id="rId17"/>
    <p:sldId id="282" r:id="rId18"/>
    <p:sldId id="271" r:id="rId19"/>
    <p:sldId id="281" r:id="rId20"/>
    <p:sldId id="272" r:id="rId21"/>
    <p:sldId id="275" r:id="rId22"/>
    <p:sldId id="276" r:id="rId23"/>
    <p:sldId id="277" r:id="rId24"/>
    <p:sldId id="278" r:id="rId25"/>
    <p:sldId id="283" r:id="rId26"/>
    <p:sldId id="284" r:id="rId27"/>
    <p:sldId id="285" r:id="rId28"/>
    <p:sldId id="286" r:id="rId29"/>
    <p:sldId id="287" r:id="rId30"/>
    <p:sldId id="289" r:id="rId31"/>
    <p:sldId id="290" r:id="rId32"/>
    <p:sldId id="292" r:id="rId33"/>
    <p:sldId id="291" r:id="rId34"/>
    <p:sldId id="293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5E9"/>
    <a:srgbClr val="0000E6"/>
    <a:srgbClr val="AC00AC"/>
    <a:srgbClr val="FF33CC"/>
    <a:srgbClr val="FF2DB9"/>
    <a:srgbClr val="FD9203"/>
    <a:srgbClr val="33CC33"/>
    <a:srgbClr val="3399FF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3F044-DEBD-4070-B3CA-F75662ED989C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826B6-10EA-4EA5-A6A5-F949FAFD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5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909E9428-E37F-42CC-A4D2-71BFC27E766C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2166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B618CC4-440C-4998-8157-1502E0855218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43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B9F6EB3-4A7D-468B-86E8-7B4291AFF14E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27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AB2FB6E-D621-4397-B2A3-082160938E6C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95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176C7A1-BFC4-47EB-A4CA-8DFF8A7C8518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5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909E9428-E37F-42CC-A4D2-71BFC27E766C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198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3100BE47-F193-4E47-8A49-9EFFEF383C2C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365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909E9428-E37F-42CC-A4D2-71BFC27E766C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663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909E9428-E37F-42CC-A4D2-71BFC27E766C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6671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909E9428-E37F-42CC-A4D2-71BFC27E766C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772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947343E-8F29-4697-9A7B-BEF2EF6D8BAE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49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17DBE66-EFBA-4CEF-BEAA-C481DFC77151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98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983F382-6AD6-4EC0-AB37-459F2821F03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0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5F44-F5B9-46CE-90D0-0251F8E07A3F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A2F8-1790-4A9D-B82D-B17F1373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8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5F44-F5B9-46CE-90D0-0251F8E07A3F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A2F8-1790-4A9D-B82D-B17F1373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7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5F44-F5B9-46CE-90D0-0251F8E07A3F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A2F8-1790-4A9D-B82D-B17F1373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5F44-F5B9-46CE-90D0-0251F8E07A3F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A2F8-1790-4A9D-B82D-B17F1373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5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5F44-F5B9-46CE-90D0-0251F8E07A3F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A2F8-1790-4A9D-B82D-B17F1373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5F44-F5B9-46CE-90D0-0251F8E07A3F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A2F8-1790-4A9D-B82D-B17F1373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5F44-F5B9-46CE-90D0-0251F8E07A3F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A2F8-1790-4A9D-B82D-B17F1373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5F44-F5B9-46CE-90D0-0251F8E07A3F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A2F8-1790-4A9D-B82D-B17F1373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5F44-F5B9-46CE-90D0-0251F8E07A3F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A2F8-1790-4A9D-B82D-B17F1373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1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5F44-F5B9-46CE-90D0-0251F8E07A3F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A2F8-1790-4A9D-B82D-B17F1373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5F44-F5B9-46CE-90D0-0251F8E07A3F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A2F8-1790-4A9D-B82D-B17F1373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1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F5F44-F5B9-46CE-90D0-0251F8E07A3F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A2F8-1790-4A9D-B82D-B17F1373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4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4" Type="http://schemas.openxmlformats.org/officeDocument/2006/relationships/hyperlink" Target="http://www.cellsalive.com/howbig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math/numbersandoperations/exponents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mathsisfun.com/exponent.html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astudy.com/exp-eval-squ1.htm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hyperlink" Target="http://www.aaastudy.com/exp-pow-by-mult.htm" TargetMode="External"/><Relationship Id="rId4" Type="http://schemas.openxmlformats.org/officeDocument/2006/relationships/hyperlink" Target="http://www.aaastudy.com/exp-eval-exp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math.com/school/subject1/lessons/S1U1L8GL.html#sm2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alc.com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5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6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65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kmwoodard\AppData\Local\Microsoft\Windows\Temporary Internet Files\Content.IE5\ECEO44T6\MP9001785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23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I Got the Power!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Powers and Exponents</a:t>
            </a:r>
          </a:p>
          <a:p>
            <a:pPr marL="0" indent="0">
              <a:buNone/>
            </a:pPr>
            <a:r>
              <a:rPr lang="en-US" sz="3600" b="1" dirty="0" smtClean="0"/>
              <a:t>SOL 6.5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By Kathy Woodard</a:t>
            </a:r>
          </a:p>
          <a:p>
            <a:pPr marL="0" indent="0">
              <a:buNone/>
            </a:pPr>
            <a:r>
              <a:rPr lang="en-US" sz="3600" b="1" dirty="0" smtClean="0"/>
              <a:t>2011</a:t>
            </a:r>
            <a:endParaRPr lang="en-US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47161"/>
            <a:ext cx="4815611" cy="461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65315" y="5802095"/>
            <a:ext cx="46176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“Growing exponentially, </a:t>
            </a:r>
          </a:p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that’s how I want my money!”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5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151981" y="2915317"/>
            <a:ext cx="5562600" cy="10273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00FF00"/>
                </a:solidFill>
              </a:rPr>
              <a:t>Powers  of </a:t>
            </a:r>
            <a:r>
              <a:rPr lang="en-US" sz="6000" b="1" dirty="0">
                <a:solidFill>
                  <a:srgbClr val="00FF00"/>
                </a:solidFill>
              </a:rPr>
              <a:t> </a:t>
            </a:r>
            <a:r>
              <a:rPr lang="en-US" sz="6000" b="1" dirty="0" smtClean="0">
                <a:solidFill>
                  <a:srgbClr val="00FF00"/>
                </a:solidFill>
              </a:rPr>
              <a:t> 10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746"/>
            <a:ext cx="1143000" cy="681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3968" y="-6533"/>
            <a:ext cx="671690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/>
              <a:t>= 1</a:t>
            </a:r>
          </a:p>
          <a:p>
            <a:pPr>
              <a:lnSpc>
                <a:spcPct val="150000"/>
              </a:lnSpc>
            </a:pPr>
            <a:r>
              <a:rPr lang="en-US" sz="4800" b="1" dirty="0" smtClean="0"/>
              <a:t>=10</a:t>
            </a:r>
          </a:p>
          <a:p>
            <a:pPr>
              <a:lnSpc>
                <a:spcPct val="150000"/>
              </a:lnSpc>
            </a:pPr>
            <a:r>
              <a:rPr lang="en-US" sz="4800" b="1" dirty="0" smtClean="0"/>
              <a:t>=10x10 = 100</a:t>
            </a:r>
          </a:p>
          <a:p>
            <a:pPr>
              <a:lnSpc>
                <a:spcPct val="150000"/>
              </a:lnSpc>
            </a:pPr>
            <a:r>
              <a:rPr lang="en-US" sz="4800" b="1" dirty="0" smtClean="0"/>
              <a:t>=10x10x10  = 1000</a:t>
            </a:r>
          </a:p>
          <a:p>
            <a:pPr>
              <a:lnSpc>
                <a:spcPct val="150000"/>
              </a:lnSpc>
            </a:pPr>
            <a:r>
              <a:rPr lang="en-US" sz="4800" b="1" dirty="0" smtClean="0"/>
              <a:t>=10x10x10x10 = 10,000</a:t>
            </a:r>
          </a:p>
          <a:p>
            <a:pPr>
              <a:lnSpc>
                <a:spcPct val="150000"/>
              </a:lnSpc>
            </a:pPr>
            <a:r>
              <a:rPr lang="en-US" sz="4800" b="1" dirty="0" smtClean="0"/>
              <a:t>=10x10x10x10x10</a:t>
            </a:r>
            <a:r>
              <a:rPr lang="en-US" sz="4400" b="1" dirty="0" smtClean="0"/>
              <a:t>=</a:t>
            </a:r>
            <a:r>
              <a:rPr lang="en-US" sz="4000" b="1" dirty="0" smtClean="0"/>
              <a:t>100,000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1347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t="17300" r="17014" b="9908"/>
          <a:stretch/>
        </p:blipFill>
        <p:spPr bwMode="auto">
          <a:xfrm>
            <a:off x="1408611" y="228600"/>
            <a:ext cx="7071240" cy="515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34200" y="4343400"/>
            <a:ext cx="2209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www.cellsalive.com/howbig.htm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151981" y="2915317"/>
            <a:ext cx="5562600" cy="10273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00FF00"/>
                </a:solidFill>
              </a:rPr>
              <a:t>Powers  of </a:t>
            </a:r>
            <a:r>
              <a:rPr lang="en-US" sz="6000" b="1" dirty="0">
                <a:solidFill>
                  <a:srgbClr val="00FF00"/>
                </a:solidFill>
              </a:rPr>
              <a:t> </a:t>
            </a:r>
            <a:r>
              <a:rPr lang="en-US" sz="6000" b="1" dirty="0" smtClean="0">
                <a:solidFill>
                  <a:srgbClr val="00FF00"/>
                </a:solidFill>
              </a:rPr>
              <a:t> 10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637532"/>
              </p:ext>
            </p:extLst>
          </p:nvPr>
        </p:nvGraphicFramePr>
        <p:xfrm>
          <a:off x="1294311" y="5791200"/>
          <a:ext cx="7715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4311" y="5791200"/>
                        <a:ext cx="7715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8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05529" y="3962400"/>
            <a:ext cx="6400800" cy="8382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 smtClean="0"/>
              <a:t>Five to the 4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 power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742522"/>
              </p:ext>
            </p:extLst>
          </p:nvPr>
        </p:nvGraphicFramePr>
        <p:xfrm>
          <a:off x="3165475" y="1190625"/>
          <a:ext cx="1719263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4" imgW="164880" imgH="203040" progId="Equation.DSMT4">
                  <p:embed/>
                </p:oleObj>
              </mc:Choice>
              <mc:Fallback>
                <p:oleObj name="Equation" r:id="rId4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190625"/>
                        <a:ext cx="1719263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88193" y="2397919"/>
            <a:ext cx="2133600" cy="646113"/>
            <a:chOff x="381000" y="2743200"/>
            <a:chExt cx="2133600" cy="646331"/>
          </a:xfrm>
        </p:grpSpPr>
        <p:sp>
          <p:nvSpPr>
            <p:cNvPr id="21515" name="TextBox 1"/>
            <p:cNvSpPr txBox="1">
              <a:spLocks noChangeArrowheads="1"/>
            </p:cNvSpPr>
            <p:nvPr/>
          </p:nvSpPr>
          <p:spPr bwMode="auto">
            <a:xfrm>
              <a:off x="381000" y="2743200"/>
              <a:ext cx="1447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9pPr>
            </a:lstStyle>
            <a:p>
              <a:r>
                <a:rPr lang="en-US" sz="3600" b="1">
                  <a:solidFill>
                    <a:srgbClr val="FF0000"/>
                  </a:solidFill>
                  <a:latin typeface="Comic Sans MS" pitchFamily="1" charset="0"/>
                </a:rPr>
                <a:t>base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1676400" y="3065572"/>
              <a:ext cx="838200" cy="1588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207793" y="1254919"/>
            <a:ext cx="3733800" cy="646113"/>
            <a:chOff x="4800600" y="1600200"/>
            <a:chExt cx="3733800" cy="646331"/>
          </a:xfrm>
        </p:grpSpPr>
        <p:sp>
          <p:nvSpPr>
            <p:cNvPr id="21513" name="TextBox 8"/>
            <p:cNvSpPr txBox="1">
              <a:spLocks noChangeArrowheads="1"/>
            </p:cNvSpPr>
            <p:nvPr/>
          </p:nvSpPr>
          <p:spPr bwMode="auto">
            <a:xfrm>
              <a:off x="5715000" y="1600200"/>
              <a:ext cx="2819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9pPr>
            </a:lstStyle>
            <a:p>
              <a:r>
                <a:rPr lang="en-US" sz="3600" b="1">
                  <a:solidFill>
                    <a:srgbClr val="FF0000"/>
                  </a:solidFill>
                  <a:latin typeface="Comic Sans MS" pitchFamily="1" charset="0"/>
                </a:rPr>
                <a:t>exponent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4800600" y="1922572"/>
              <a:ext cx="830263" cy="323959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68849" y="5214205"/>
            <a:ext cx="50570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 smtClean="0"/>
              <a:t>= </a:t>
            </a:r>
            <a:r>
              <a:rPr lang="en-US" sz="6600" b="1" dirty="0" smtClean="0">
                <a:solidFill>
                  <a:srgbClr val="FF33CC"/>
                </a:solidFill>
              </a:rPr>
              <a:t>5</a:t>
            </a:r>
            <a:r>
              <a:rPr lang="en-US" sz="6600" b="1" dirty="0" smtClean="0">
                <a:solidFill>
                  <a:srgbClr val="00B050"/>
                </a:solidFill>
              </a:rPr>
              <a:t> </a:t>
            </a:r>
            <a:r>
              <a:rPr lang="en-US" sz="6600" b="1" dirty="0"/>
              <a:t>x</a:t>
            </a:r>
            <a:r>
              <a:rPr lang="en-US" sz="6600" b="1" dirty="0">
                <a:solidFill>
                  <a:srgbClr val="00B050"/>
                </a:solidFill>
              </a:rPr>
              <a:t> </a:t>
            </a:r>
            <a:r>
              <a:rPr lang="en-US" sz="6600" b="1" dirty="0" smtClean="0">
                <a:solidFill>
                  <a:srgbClr val="FF33CC"/>
                </a:solidFill>
              </a:rPr>
              <a:t>5</a:t>
            </a:r>
            <a:r>
              <a:rPr lang="en-US" sz="6600" b="1" dirty="0" smtClean="0">
                <a:solidFill>
                  <a:srgbClr val="00B050"/>
                </a:solidFill>
              </a:rPr>
              <a:t> </a:t>
            </a:r>
            <a:r>
              <a:rPr lang="en-US" sz="6600" b="1" dirty="0"/>
              <a:t>x</a:t>
            </a:r>
            <a:r>
              <a:rPr lang="en-US" sz="6600" b="1" dirty="0">
                <a:solidFill>
                  <a:srgbClr val="00B050"/>
                </a:solidFill>
              </a:rPr>
              <a:t> </a:t>
            </a:r>
            <a:r>
              <a:rPr lang="en-US" sz="6600" b="1" dirty="0">
                <a:solidFill>
                  <a:srgbClr val="FF33CC"/>
                </a:solidFill>
              </a:rPr>
              <a:t>5</a:t>
            </a:r>
            <a:r>
              <a:rPr lang="en-US" sz="6600" b="1" dirty="0">
                <a:solidFill>
                  <a:srgbClr val="00B050"/>
                </a:solidFill>
              </a:rPr>
              <a:t> </a:t>
            </a:r>
            <a:r>
              <a:rPr lang="en-US" sz="6600" b="1" dirty="0"/>
              <a:t>x</a:t>
            </a:r>
            <a:r>
              <a:rPr lang="en-US" sz="6600" b="1" dirty="0">
                <a:solidFill>
                  <a:srgbClr val="00B050"/>
                </a:solidFill>
              </a:rPr>
              <a:t> </a:t>
            </a:r>
            <a:r>
              <a:rPr lang="en-US" sz="6600" b="1" dirty="0" smtClean="0">
                <a:solidFill>
                  <a:srgbClr val="FF33CC"/>
                </a:solidFill>
              </a:rPr>
              <a:t>5</a:t>
            </a:r>
            <a:endParaRPr lang="en-US" sz="6600" b="1" dirty="0">
              <a:solidFill>
                <a:srgbClr val="FF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96832" y="5293475"/>
            <a:ext cx="17395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= 625</a:t>
            </a:r>
            <a:endParaRPr lang="en-US" sz="5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718426"/>
              </p:ext>
            </p:extLst>
          </p:nvPr>
        </p:nvGraphicFramePr>
        <p:xfrm>
          <a:off x="425701" y="4961329"/>
          <a:ext cx="1143000" cy="1404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6" imgW="164880" imgH="203040" progId="Equation.DSMT4">
                  <p:embed/>
                </p:oleObj>
              </mc:Choice>
              <mc:Fallback>
                <p:oleObj name="Equation" r:id="rId6" imgW="1648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01" y="4961329"/>
                        <a:ext cx="1143000" cy="1404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23095" y="457200"/>
            <a:ext cx="6022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does not equal 20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46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3000">
              <a:srgbClr val="0819FB"/>
            </a:gs>
            <a:gs pos="38000">
              <a:srgbClr val="1A8D48"/>
            </a:gs>
            <a:gs pos="53000">
              <a:srgbClr val="FD9203"/>
            </a:gs>
            <a:gs pos="69000">
              <a:srgbClr val="EE3F17"/>
            </a:gs>
            <a:gs pos="84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05529" y="3962400"/>
            <a:ext cx="6400800" cy="8382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 smtClean="0"/>
              <a:t>Four to the </a:t>
            </a:r>
            <a:r>
              <a:rPr lang="en-US" sz="4000" b="1" dirty="0"/>
              <a:t>5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 power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769091"/>
              </p:ext>
            </p:extLst>
          </p:nvPr>
        </p:nvGraphicFramePr>
        <p:xfrm>
          <a:off x="3165475" y="1255713"/>
          <a:ext cx="171926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4" imgW="164880" imgH="190440" progId="Equation.DSMT4">
                  <p:embed/>
                </p:oleObj>
              </mc:Choice>
              <mc:Fallback>
                <p:oleObj name="Equation" r:id="rId4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255713"/>
                        <a:ext cx="1719263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88193" y="2397919"/>
            <a:ext cx="2133600" cy="646113"/>
            <a:chOff x="381000" y="2743200"/>
            <a:chExt cx="2133600" cy="646331"/>
          </a:xfrm>
        </p:grpSpPr>
        <p:sp>
          <p:nvSpPr>
            <p:cNvPr id="21515" name="TextBox 1"/>
            <p:cNvSpPr txBox="1">
              <a:spLocks noChangeArrowheads="1"/>
            </p:cNvSpPr>
            <p:nvPr/>
          </p:nvSpPr>
          <p:spPr bwMode="auto">
            <a:xfrm>
              <a:off x="381000" y="2743200"/>
              <a:ext cx="1447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9pPr>
            </a:lstStyle>
            <a:p>
              <a:r>
                <a:rPr lang="en-US" sz="3600" b="1" dirty="0">
                  <a:solidFill>
                    <a:srgbClr val="FFFF00"/>
                  </a:solidFill>
                  <a:latin typeface="Comic Sans MS" pitchFamily="1" charset="0"/>
                </a:rPr>
                <a:t>base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1676400" y="3065572"/>
              <a:ext cx="838200" cy="1588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207793" y="1254919"/>
            <a:ext cx="3733800" cy="646113"/>
            <a:chOff x="4800600" y="1600200"/>
            <a:chExt cx="3733800" cy="646331"/>
          </a:xfrm>
        </p:grpSpPr>
        <p:sp>
          <p:nvSpPr>
            <p:cNvPr id="21513" name="TextBox 8"/>
            <p:cNvSpPr txBox="1">
              <a:spLocks noChangeArrowheads="1"/>
            </p:cNvSpPr>
            <p:nvPr/>
          </p:nvSpPr>
          <p:spPr bwMode="auto">
            <a:xfrm>
              <a:off x="5715000" y="1600200"/>
              <a:ext cx="2819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9pPr>
            </a:lstStyle>
            <a:p>
              <a:r>
                <a:rPr lang="en-US" sz="3600" b="1" dirty="0">
                  <a:solidFill>
                    <a:srgbClr val="FFFF00"/>
                  </a:solidFill>
                  <a:latin typeface="Comic Sans MS" pitchFamily="1" charset="0"/>
                </a:rPr>
                <a:t>exponent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4800600" y="1922572"/>
              <a:ext cx="830263" cy="323959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68849" y="5214205"/>
            <a:ext cx="5057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smtClean="0"/>
              <a:t>= </a:t>
            </a:r>
            <a:r>
              <a:rPr lang="en-US" sz="7200" b="1" dirty="0" smtClean="0">
                <a:solidFill>
                  <a:srgbClr val="00B0F0"/>
                </a:solidFill>
              </a:rPr>
              <a:t>4</a:t>
            </a:r>
            <a:r>
              <a:rPr lang="en-US" sz="7200" b="1" dirty="0" smtClean="0"/>
              <a:t>x</a:t>
            </a:r>
            <a:r>
              <a:rPr lang="en-US" sz="7200" b="1" dirty="0" smtClean="0">
                <a:solidFill>
                  <a:srgbClr val="00B0F0"/>
                </a:solidFill>
              </a:rPr>
              <a:t>4</a:t>
            </a:r>
            <a:r>
              <a:rPr lang="en-US" sz="7200" b="1" dirty="0" smtClean="0"/>
              <a:t>x</a:t>
            </a:r>
            <a:r>
              <a:rPr lang="en-US" sz="7200" b="1" dirty="0" smtClean="0">
                <a:solidFill>
                  <a:srgbClr val="00B0F0"/>
                </a:solidFill>
              </a:rPr>
              <a:t>4</a:t>
            </a:r>
            <a:r>
              <a:rPr lang="en-US" sz="7200" b="1" dirty="0" smtClean="0"/>
              <a:t>x</a:t>
            </a:r>
            <a:r>
              <a:rPr lang="en-US" sz="7200" b="1" dirty="0" smtClean="0">
                <a:solidFill>
                  <a:srgbClr val="00B0F0"/>
                </a:solidFill>
              </a:rPr>
              <a:t>4</a:t>
            </a:r>
            <a:r>
              <a:rPr lang="en-US" sz="7200" b="1" dirty="0" smtClean="0"/>
              <a:t>x</a:t>
            </a:r>
            <a:r>
              <a:rPr lang="en-US" sz="7200" b="1" dirty="0" smtClean="0">
                <a:solidFill>
                  <a:srgbClr val="00B0F0"/>
                </a:solidFill>
              </a:rPr>
              <a:t>4</a:t>
            </a:r>
            <a:endParaRPr lang="en-US" sz="72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27013" y="5345727"/>
            <a:ext cx="20906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= 1024</a:t>
            </a:r>
            <a:endParaRPr lang="en-US" sz="5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920804"/>
              </p:ext>
            </p:extLst>
          </p:nvPr>
        </p:nvGraphicFramePr>
        <p:xfrm>
          <a:off x="425450" y="5005388"/>
          <a:ext cx="114300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6" imgW="164880" imgH="190440" progId="Equation.DSMT4">
                  <p:embed/>
                </p:oleObj>
              </mc:Choice>
              <mc:Fallback>
                <p:oleObj name="Equation" r:id="rId6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5005388"/>
                        <a:ext cx="1143000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115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3000">
              <a:srgbClr val="0000E6"/>
            </a:gs>
            <a:gs pos="35000">
              <a:srgbClr val="AC00AC"/>
            </a:gs>
            <a:gs pos="62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05529" y="3962400"/>
            <a:ext cx="6400800" cy="8382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 smtClean="0"/>
              <a:t>Eight to the 6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 power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916230"/>
              </p:ext>
            </p:extLst>
          </p:nvPr>
        </p:nvGraphicFramePr>
        <p:xfrm>
          <a:off x="3165475" y="1190625"/>
          <a:ext cx="1719263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Equation" r:id="rId4" imgW="164880" imgH="203040" progId="Equation.DSMT4">
                  <p:embed/>
                </p:oleObj>
              </mc:Choice>
              <mc:Fallback>
                <p:oleObj name="Equation" r:id="rId4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190625"/>
                        <a:ext cx="1719263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88193" y="2397919"/>
            <a:ext cx="2133600" cy="646113"/>
            <a:chOff x="381000" y="2743200"/>
            <a:chExt cx="2133600" cy="646331"/>
          </a:xfrm>
        </p:grpSpPr>
        <p:sp>
          <p:nvSpPr>
            <p:cNvPr id="21515" name="TextBox 1"/>
            <p:cNvSpPr txBox="1">
              <a:spLocks noChangeArrowheads="1"/>
            </p:cNvSpPr>
            <p:nvPr/>
          </p:nvSpPr>
          <p:spPr bwMode="auto">
            <a:xfrm>
              <a:off x="381000" y="2743200"/>
              <a:ext cx="1447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9pPr>
            </a:lstStyle>
            <a:p>
              <a:r>
                <a:rPr lang="en-US" sz="3600" b="1" dirty="0">
                  <a:solidFill>
                    <a:srgbClr val="FF2DB9"/>
                  </a:solidFill>
                  <a:latin typeface="Comic Sans MS" pitchFamily="1" charset="0"/>
                </a:rPr>
                <a:t>base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1676400" y="3065572"/>
              <a:ext cx="838200" cy="1588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207793" y="1254919"/>
            <a:ext cx="3733800" cy="646113"/>
            <a:chOff x="4800600" y="1600200"/>
            <a:chExt cx="3733800" cy="646331"/>
          </a:xfrm>
        </p:grpSpPr>
        <p:sp>
          <p:nvSpPr>
            <p:cNvPr id="21513" name="TextBox 8"/>
            <p:cNvSpPr txBox="1">
              <a:spLocks noChangeArrowheads="1"/>
            </p:cNvSpPr>
            <p:nvPr/>
          </p:nvSpPr>
          <p:spPr bwMode="auto">
            <a:xfrm>
              <a:off x="5715000" y="1600200"/>
              <a:ext cx="2819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9pPr>
            </a:lstStyle>
            <a:p>
              <a:r>
                <a:rPr lang="en-US" sz="3600" b="1" dirty="0">
                  <a:solidFill>
                    <a:srgbClr val="FF33CC"/>
                  </a:solidFill>
                  <a:latin typeface="Comic Sans MS" pitchFamily="1" charset="0"/>
                </a:rPr>
                <a:t>exponent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4800600" y="1922572"/>
              <a:ext cx="830263" cy="323959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459841" y="5266457"/>
            <a:ext cx="50570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 smtClean="0"/>
              <a:t>=</a:t>
            </a:r>
            <a:r>
              <a:rPr lang="en-US" sz="6000" b="1" dirty="0" smtClean="0">
                <a:solidFill>
                  <a:srgbClr val="FFFF00"/>
                </a:solidFill>
              </a:rPr>
              <a:t>8</a:t>
            </a:r>
            <a:r>
              <a:rPr lang="en-US" sz="6000" b="1" dirty="0" smtClean="0"/>
              <a:t>x</a:t>
            </a:r>
            <a:r>
              <a:rPr lang="en-US" sz="6000" b="1" dirty="0" smtClean="0">
                <a:solidFill>
                  <a:srgbClr val="FFFF00"/>
                </a:solidFill>
              </a:rPr>
              <a:t>8</a:t>
            </a:r>
            <a:r>
              <a:rPr lang="en-US" sz="6000" b="1" dirty="0" smtClean="0"/>
              <a:t>x</a:t>
            </a:r>
            <a:r>
              <a:rPr lang="en-US" sz="6000" b="1" dirty="0" smtClean="0">
                <a:solidFill>
                  <a:srgbClr val="FFFF00"/>
                </a:solidFill>
              </a:rPr>
              <a:t>8</a:t>
            </a:r>
            <a:r>
              <a:rPr lang="en-US" sz="6000" b="1" dirty="0" smtClean="0"/>
              <a:t>x</a:t>
            </a:r>
            <a:r>
              <a:rPr lang="en-US" sz="6000" b="1" dirty="0" smtClean="0">
                <a:solidFill>
                  <a:srgbClr val="FFFF00"/>
                </a:solidFill>
              </a:rPr>
              <a:t>8</a:t>
            </a:r>
            <a:r>
              <a:rPr lang="en-US" sz="6000" b="1" dirty="0" smtClean="0"/>
              <a:t>x</a:t>
            </a:r>
            <a:r>
              <a:rPr lang="en-US" sz="6000" b="1" dirty="0" smtClean="0">
                <a:solidFill>
                  <a:srgbClr val="FFFF00"/>
                </a:solidFill>
              </a:rPr>
              <a:t>8</a:t>
            </a:r>
            <a:r>
              <a:rPr lang="en-US" sz="6000" b="1" dirty="0" smtClean="0"/>
              <a:t>x</a:t>
            </a:r>
            <a:r>
              <a:rPr lang="en-US" sz="6000" b="1" dirty="0" smtClean="0">
                <a:solidFill>
                  <a:srgbClr val="FFFF00"/>
                </a:solidFill>
              </a:rPr>
              <a:t>8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04707" y="5391001"/>
            <a:ext cx="29658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= 262,144</a:t>
            </a:r>
            <a:endParaRPr lang="en-US" sz="5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389576"/>
              </p:ext>
            </p:extLst>
          </p:nvPr>
        </p:nvGraphicFramePr>
        <p:xfrm>
          <a:off x="425450" y="4962525"/>
          <a:ext cx="11430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Equation" r:id="rId6" imgW="164880" imgH="203040" progId="Equation.DSMT4">
                  <p:embed/>
                </p:oleObj>
              </mc:Choice>
              <mc:Fallback>
                <p:oleObj name="Equation" r:id="rId6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4962525"/>
                        <a:ext cx="114300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16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latin typeface="Courier" pitchFamily="49" charset="0"/>
              </a:rPr>
              <a:t>Some Powers Have Nicknames</a:t>
            </a:r>
            <a:endParaRPr lang="en-US" sz="3600" b="1" i="1" dirty="0">
              <a:latin typeface="Courier" pitchFamily="49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570022"/>
              </p:ext>
            </p:extLst>
          </p:nvPr>
        </p:nvGraphicFramePr>
        <p:xfrm>
          <a:off x="1295400" y="1752600"/>
          <a:ext cx="1851025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3" imgW="177480" imgH="203040" progId="Equation.DSMT4">
                  <p:embed/>
                </p:oleObj>
              </mc:Choice>
              <mc:Fallback>
                <p:oleObj name="Equation" r:id="rId3" imgW="1774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52600"/>
                        <a:ext cx="1851025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2647" y="3962400"/>
            <a:ext cx="6400800" cy="8382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 smtClean="0"/>
              <a:t>Six to the 2</a:t>
            </a:r>
            <a:r>
              <a:rPr lang="en-US" sz="4000" b="1" baseline="30000" dirty="0" smtClean="0"/>
              <a:t>nd</a:t>
            </a:r>
            <a:r>
              <a:rPr lang="en-US" sz="4000" b="1" dirty="0" smtClean="0"/>
              <a:t>  power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7244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ura MT Script Capitals" pitchFamily="66" charset="0"/>
              </a:rPr>
              <a:t>Nickname:  </a:t>
            </a:r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ura MT Script Capitals" pitchFamily="66" charset="0"/>
              </a:rPr>
              <a:t>6 Squared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62730">
            <a:off x="4173920" y="1337106"/>
            <a:ext cx="2320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Why?</a:t>
            </a:r>
            <a:endParaRPr lang="en-US" sz="7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194024"/>
              </p:ext>
            </p:extLst>
          </p:nvPr>
        </p:nvGraphicFramePr>
        <p:xfrm>
          <a:off x="5617030" y="2316099"/>
          <a:ext cx="2743200" cy="2393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988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98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98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98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98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988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6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"/>
          <a:stretch/>
        </p:blipFill>
        <p:spPr bwMode="auto">
          <a:xfrm>
            <a:off x="5334109" y="1897008"/>
            <a:ext cx="2985979" cy="282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latin typeface="Courier" pitchFamily="49" charset="0"/>
              </a:rPr>
              <a:t>Some Powers Have Nicknames</a:t>
            </a:r>
            <a:endParaRPr lang="en-US" sz="3600" b="1" i="1" dirty="0">
              <a:latin typeface="Courier" pitchFamily="49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882996"/>
              </p:ext>
            </p:extLst>
          </p:nvPr>
        </p:nvGraphicFramePr>
        <p:xfrm>
          <a:off x="1362075" y="1752600"/>
          <a:ext cx="1717675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4" imgW="164880" imgH="203040" progId="Equation.DSMT4">
                  <p:embed/>
                </p:oleObj>
              </mc:Choice>
              <mc:Fallback>
                <p:oleObj name="Equation" r:id="rId4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1752600"/>
                        <a:ext cx="1717675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2647" y="3962400"/>
            <a:ext cx="6400800" cy="8382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 smtClean="0"/>
              <a:t>Six to the 3</a:t>
            </a:r>
            <a:r>
              <a:rPr lang="en-US" sz="4000" b="1" baseline="30000" dirty="0"/>
              <a:t>r</a:t>
            </a:r>
            <a:r>
              <a:rPr lang="en-US" sz="4000" b="1" baseline="30000" dirty="0" smtClean="0"/>
              <a:t>d</a:t>
            </a:r>
            <a:r>
              <a:rPr lang="en-US" sz="4000" b="1" dirty="0" smtClean="0"/>
              <a:t>  power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7244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ura MT Script Capitals" pitchFamily="66" charset="0"/>
              </a:rPr>
              <a:t>Nickname:  </a:t>
            </a:r>
            <a:r>
              <a:rPr lang="en-US" sz="9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ura MT Script Capitals" pitchFamily="66" charset="0"/>
              </a:rPr>
              <a:t>6 </a:t>
            </a:r>
            <a:r>
              <a:rPr lang="en-US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ura MT Script Capitals" pitchFamily="66" charset="0"/>
              </a:rPr>
              <a:t>Cub</a:t>
            </a:r>
            <a:r>
              <a:rPr lang="en-US" sz="9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ura MT Script Capitals" pitchFamily="66" charset="0"/>
              </a:rPr>
              <a:t>ed</a:t>
            </a:r>
            <a:endParaRPr lang="en-US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62730">
            <a:off x="4173920" y="1337106"/>
            <a:ext cx="2320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Why?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611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26" y="338045"/>
            <a:ext cx="6759868" cy="583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0640" y="6358414"/>
            <a:ext cx="672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http://www.brainpop.com/math/numbersandoperations/exponents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6324600" cy="9144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6.5 </a:t>
            </a:r>
            <a:r>
              <a:rPr lang="en-US" sz="2000" b="1" dirty="0"/>
              <a:t>The student will investigate and describe concepts of positive exponents and perfect squares.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-31124" y="0"/>
            <a:ext cx="2240924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Number &amp; </a:t>
            </a:r>
          </a:p>
          <a:p>
            <a:r>
              <a:rPr lang="en-US" sz="2400" b="1" dirty="0" smtClean="0"/>
              <a:t>Number Sense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28799" y="6488668"/>
            <a:ext cx="4373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www.mathsisfun.com/exponent.html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362200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 is Fun</a:t>
            </a:r>
          </a:p>
          <a:p>
            <a:endParaRPr lang="en-US" dirty="0"/>
          </a:p>
          <a:p>
            <a:r>
              <a:rPr lang="en-US" dirty="0" smtClean="0"/>
              <a:t>This applet lets you change the base and/or exponent and immediately see the product!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90" y="1385172"/>
            <a:ext cx="5643186" cy="455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1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t="13440" r="20588" b="50000"/>
          <a:stretch/>
        </p:blipFill>
        <p:spPr bwMode="auto">
          <a:xfrm>
            <a:off x="3997367" y="228600"/>
            <a:ext cx="502253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39967" y="605135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www.aaastudy.com/exp-eval-squ1.htm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96291" y="4927190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www.aaastudy.com/exp-eval-exp.htm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96291" y="2630098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www.aaastudy.com/exp-pow-by-mult.htm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1"/>
          <a:stretch/>
        </p:blipFill>
        <p:spPr bwMode="auto">
          <a:xfrm>
            <a:off x="3962400" y="2329763"/>
            <a:ext cx="505750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44377"/>
            <a:ext cx="5057503" cy="228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2441406" y="3005437"/>
            <a:ext cx="6477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Practice at  AAA Math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4"/>
          <a:stretch/>
        </p:blipFill>
        <p:spPr bwMode="auto">
          <a:xfrm>
            <a:off x="-2178" y="-1"/>
            <a:ext cx="914617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1828800"/>
            <a:ext cx="8610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6.5 The student will investigate and describe concepts of positive exponents and perfect squares.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7554" y="6142810"/>
            <a:ext cx="6686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www.math.com/school/subject1/lessons/S1U1L8GL.html#sm2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13" y="212198"/>
            <a:ext cx="6418245" cy="580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3200400" y="2743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More Help at Math.com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69437"/>
            <a:ext cx="3252651" cy="42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Calculator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041" y="19903"/>
            <a:ext cx="4538560" cy="69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4495800"/>
            <a:ext cx="2433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http://www.ecalc.com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27288"/>
            <a:ext cx="8520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r>
              <a:rPr lang="en-US" sz="3600" dirty="0" smtClean="0"/>
              <a:t>09 NS 6.5 Exponents &amp; Perfect Squares</a:t>
            </a:r>
            <a:endParaRPr lang="en-US" sz="3600" dirty="0"/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87003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8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27288"/>
            <a:ext cx="8520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r>
              <a:rPr lang="en-US" sz="3600" dirty="0" smtClean="0"/>
              <a:t>09 NS 6.5 Exponents &amp; Perfect Squares</a:t>
            </a:r>
            <a:endParaRPr lang="en-US" sz="3600" dirty="0"/>
          </a:p>
        </p:txBody>
      </p:sp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81125"/>
            <a:ext cx="799293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6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27288"/>
            <a:ext cx="8520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r>
              <a:rPr lang="en-US" sz="3600" dirty="0" smtClean="0"/>
              <a:t>09 NS 6.5 Exponents &amp; Perfect Squares</a:t>
            </a:r>
            <a:endParaRPr lang="en-US" sz="3600" dirty="0"/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485900"/>
            <a:ext cx="790836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5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001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68363"/>
          </a:xfrm>
        </p:spPr>
        <p:txBody>
          <a:bodyPr/>
          <a:lstStyle/>
          <a:p>
            <a:pPr eaLnBrk="1" hangingPunct="1"/>
            <a:r>
              <a:rPr lang="en-US" smtClean="0"/>
              <a:t>07 SOL 6.21, 22*</a:t>
            </a:r>
          </a:p>
        </p:txBody>
      </p:sp>
    </p:spTree>
    <p:extLst>
      <p:ext uri="{BB962C8B-B14F-4D97-AF65-F5344CB8AC3E}">
        <p14:creationId xmlns:p14="http://schemas.microsoft.com/office/powerpoint/2010/main" val="8875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219200"/>
            <a:ext cx="6143625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08 SOL 6.21, 6.22*</a:t>
            </a:r>
          </a:p>
        </p:txBody>
      </p:sp>
    </p:spTree>
    <p:extLst>
      <p:ext uri="{BB962C8B-B14F-4D97-AF65-F5344CB8AC3E}">
        <p14:creationId xmlns:p14="http://schemas.microsoft.com/office/powerpoint/2010/main" val="22768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86868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08 SOL 6.21, 6.22</a:t>
            </a:r>
          </a:p>
        </p:txBody>
      </p:sp>
    </p:spTree>
    <p:extLst>
      <p:ext uri="{BB962C8B-B14F-4D97-AF65-F5344CB8AC3E}">
        <p14:creationId xmlns:p14="http://schemas.microsoft.com/office/powerpoint/2010/main" val="27893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638"/>
            <a:ext cx="91440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07 SOL 6.21,22*</a:t>
            </a:r>
          </a:p>
        </p:txBody>
      </p:sp>
    </p:spTree>
    <p:extLst>
      <p:ext uri="{BB962C8B-B14F-4D97-AF65-F5344CB8AC3E}">
        <p14:creationId xmlns:p14="http://schemas.microsoft.com/office/powerpoint/2010/main" val="29694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07 SOL 6.22*</a:t>
            </a:r>
          </a:p>
        </p:txBody>
      </p:sp>
    </p:spTree>
    <p:extLst>
      <p:ext uri="{BB962C8B-B14F-4D97-AF65-F5344CB8AC3E}">
        <p14:creationId xmlns:p14="http://schemas.microsoft.com/office/powerpoint/2010/main" val="27248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Users\kmwoodard\AppData\Local\Microsoft\Windows\Temporary Internet Files\Content.IE5\ASQBM41C\MP900438601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r="13265" b="6666"/>
          <a:stretch/>
        </p:blipFill>
        <p:spPr bwMode="auto">
          <a:xfrm>
            <a:off x="734786" y="19594"/>
            <a:ext cx="8409214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 rot="16200000">
            <a:off x="-2411809" y="2827979"/>
            <a:ext cx="5691981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3399FF"/>
                </a:solidFill>
              </a:rPr>
              <a:t>Powers of 2 Tree</a:t>
            </a:r>
            <a:endParaRPr lang="en-US" sz="5400" b="1" dirty="0">
              <a:solidFill>
                <a:srgbClr val="3399FF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343400" y="4291149"/>
            <a:ext cx="1143000" cy="1038497"/>
            <a:chOff x="4343400" y="4291149"/>
            <a:chExt cx="1143000" cy="103849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056278" y="4291149"/>
              <a:ext cx="430122" cy="1038497"/>
            </a:xfrm>
            <a:prstGeom prst="line">
              <a:avLst/>
            </a:prstGeom>
            <a:ln w="1682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43400" y="4291149"/>
              <a:ext cx="631508" cy="1025434"/>
            </a:xfrm>
            <a:prstGeom prst="line">
              <a:avLst/>
            </a:prstGeom>
            <a:ln w="1682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52800" y="3371363"/>
            <a:ext cx="2724761" cy="919786"/>
            <a:chOff x="3352800" y="3371363"/>
            <a:chExt cx="2724761" cy="919786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467961" y="3746863"/>
              <a:ext cx="609600" cy="544286"/>
            </a:xfrm>
            <a:prstGeom prst="line">
              <a:avLst/>
            </a:prstGeom>
            <a:ln w="11112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67962" y="3371363"/>
              <a:ext cx="135324" cy="919786"/>
            </a:xfrm>
            <a:prstGeom prst="line">
              <a:avLst/>
            </a:prstGeom>
            <a:ln w="11112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3352800" y="3860075"/>
              <a:ext cx="990600" cy="431074"/>
            </a:xfrm>
            <a:prstGeom prst="line">
              <a:avLst/>
            </a:prstGeom>
            <a:ln w="11112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43400" y="3371363"/>
              <a:ext cx="261122" cy="919786"/>
            </a:xfrm>
            <a:prstGeom prst="line">
              <a:avLst/>
            </a:prstGeom>
            <a:ln w="11112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631485" y="2540726"/>
            <a:ext cx="4343403" cy="1365775"/>
            <a:chOff x="2631485" y="2235926"/>
            <a:chExt cx="4343403" cy="1650273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6096000" y="3239589"/>
              <a:ext cx="878888" cy="570412"/>
            </a:xfrm>
            <a:prstGeom prst="line">
              <a:avLst/>
            </a:pr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5020763" y="2235926"/>
              <a:ext cx="582523" cy="1066799"/>
            </a:xfrm>
            <a:prstGeom prst="line">
              <a:avLst/>
            </a:pr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567089" y="2540725"/>
              <a:ext cx="340315" cy="727967"/>
            </a:xfrm>
            <a:prstGeom prst="line">
              <a:avLst/>
            </a:pr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604522" y="2567651"/>
              <a:ext cx="299356" cy="724990"/>
            </a:xfrm>
            <a:prstGeom prst="line">
              <a:avLst/>
            </a:pr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30050" y="2410897"/>
              <a:ext cx="374472" cy="891828"/>
            </a:xfrm>
            <a:prstGeom prst="line">
              <a:avLst/>
            </a:pr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446078" y="2769325"/>
              <a:ext cx="366507" cy="1097680"/>
            </a:xfrm>
            <a:prstGeom prst="line">
              <a:avLst/>
            </a:pr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631485" y="3080656"/>
              <a:ext cx="778297" cy="805543"/>
            </a:xfrm>
            <a:prstGeom prst="line">
              <a:avLst/>
            </a:pr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096000" y="2743200"/>
              <a:ext cx="233770" cy="1066800"/>
            </a:xfrm>
            <a:prstGeom prst="line">
              <a:avLst/>
            </a:pr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971094" y="81187"/>
            <a:ext cx="1660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2 limbs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69659" y="81187"/>
            <a:ext cx="2619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33CC"/>
                </a:solidFill>
              </a:rPr>
              <a:t>X 2 branches</a:t>
            </a:r>
          </a:p>
          <a:p>
            <a:r>
              <a:rPr lang="en-US" sz="2400" b="1" dirty="0" smtClean="0">
                <a:solidFill>
                  <a:srgbClr val="FF33CC"/>
                </a:solidFill>
              </a:rPr>
              <a:t>      on each </a:t>
            </a:r>
            <a:endParaRPr lang="en-US" sz="2400" b="1" dirty="0">
              <a:solidFill>
                <a:srgbClr val="FF33C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47365" y="81187"/>
            <a:ext cx="1904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X 2 twigs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on each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05226" y="81187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= 8 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761296"/>
              </p:ext>
            </p:extLst>
          </p:nvPr>
        </p:nvGraphicFramePr>
        <p:xfrm>
          <a:off x="6535444" y="748843"/>
          <a:ext cx="2336941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4" imgW="291960" imgH="190440" progId="Equation.DSMT4">
                  <p:embed/>
                </p:oleObj>
              </mc:Choice>
              <mc:Fallback>
                <p:oleObj name="Equation" r:id="rId4" imgW="2919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5444" y="748843"/>
                        <a:ext cx="2336941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8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53" grpId="0"/>
      <p:bldP spid="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069975"/>
            <a:ext cx="79248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06 SOL 6.21 &amp; 22</a:t>
            </a:r>
          </a:p>
        </p:txBody>
      </p:sp>
    </p:spTree>
    <p:extLst>
      <p:ext uri="{BB962C8B-B14F-4D97-AF65-F5344CB8AC3E}">
        <p14:creationId xmlns:p14="http://schemas.microsoft.com/office/powerpoint/2010/main" val="33817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81534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06 SOL 6.22</a:t>
            </a:r>
          </a:p>
        </p:txBody>
      </p:sp>
    </p:spTree>
    <p:extLst>
      <p:ext uri="{BB962C8B-B14F-4D97-AF65-F5344CB8AC3E}">
        <p14:creationId xmlns:p14="http://schemas.microsoft.com/office/powerpoint/2010/main" val="14975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706635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Circle the integers:      0	- 5.83	 - 75	999	1 ½ 	- 0.5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Order from least to greatest:       - 30,     500,   - 3,   - 300,     378</a:t>
            </a:r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 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 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On the back of your paper, draw a picture of the square shown by: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   </a:t>
            </a:r>
            <a:endParaRPr lang="en-US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447809"/>
              </p:ext>
            </p:extLst>
          </p:nvPr>
        </p:nvGraphicFramePr>
        <p:xfrm>
          <a:off x="792163" y="1828800"/>
          <a:ext cx="6889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Equation" r:id="rId3" imgW="380880" imgH="253800" progId="Equation.DSMT4">
                  <p:embed/>
                </p:oleObj>
              </mc:Choice>
              <mc:Fallback>
                <p:oleObj name="Equation" r:id="rId3" imgW="380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828800"/>
                        <a:ext cx="688975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24901"/>
              </p:ext>
            </p:extLst>
          </p:nvPr>
        </p:nvGraphicFramePr>
        <p:xfrm>
          <a:off x="2214563" y="1828800"/>
          <a:ext cx="6667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Equation" r:id="rId5" imgW="368280" imgH="253800" progId="Equation.DSMT4">
                  <p:embed/>
                </p:oleObj>
              </mc:Choice>
              <mc:Fallback>
                <p:oleObj name="Equation" r:id="rId5" imgW="368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1828800"/>
                        <a:ext cx="6667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919789"/>
              </p:ext>
            </p:extLst>
          </p:nvPr>
        </p:nvGraphicFramePr>
        <p:xfrm>
          <a:off x="3660775" y="1828800"/>
          <a:ext cx="6667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Equation" r:id="rId7" imgW="368280" imgH="253800" progId="Equation.DSMT4">
                  <p:embed/>
                </p:oleObj>
              </mc:Choice>
              <mc:Fallback>
                <p:oleObj name="Equation" r:id="rId7" imgW="368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1828800"/>
                        <a:ext cx="6667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454505"/>
              </p:ext>
            </p:extLst>
          </p:nvPr>
        </p:nvGraphicFramePr>
        <p:xfrm>
          <a:off x="5260975" y="1828800"/>
          <a:ext cx="6651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" name="Equation" r:id="rId9" imgW="368280" imgH="253800" progId="Equation.DSMT4">
                  <p:embed/>
                </p:oleObj>
              </mc:Choice>
              <mc:Fallback>
                <p:oleObj name="Equation" r:id="rId9" imgW="368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1828800"/>
                        <a:ext cx="66516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385396"/>
              </p:ext>
            </p:extLst>
          </p:nvPr>
        </p:nvGraphicFramePr>
        <p:xfrm>
          <a:off x="811412" y="2438400"/>
          <a:ext cx="78753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3988"/>
                <a:gridCol w="18288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r>
                        <a:rPr lang="en-US" baseline="0" dirty="0" smtClean="0"/>
                        <a:t> the next 3 terms of </a:t>
                      </a:r>
                      <a:r>
                        <a:rPr lang="en-US" dirty="0" smtClean="0"/>
                        <a:t>the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 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100,</a:t>
                      </a:r>
                      <a:r>
                        <a:rPr lang="en-US" baseline="0" dirty="0" smtClean="0"/>
                        <a:t> 88, 76, 64 </a:t>
                      </a:r>
                      <a:r>
                        <a:rPr lang="en-US" dirty="0" smtClean="0"/>
                        <a:t>, ______,  ______,  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1.5,</a:t>
                      </a:r>
                      <a:r>
                        <a:rPr lang="en-US" baseline="0" dirty="0" smtClean="0"/>
                        <a:t> 2.8, 4.1, 5.4</a:t>
                      </a:r>
                      <a:r>
                        <a:rPr lang="en-US" dirty="0" smtClean="0"/>
                        <a:t>, _______,</a:t>
                      </a:r>
                      <a:r>
                        <a:rPr lang="en-US" baseline="0" dirty="0" smtClean="0"/>
                        <a:t> ______, 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9,</a:t>
                      </a:r>
                      <a:r>
                        <a:rPr lang="en-US" baseline="0" dirty="0" smtClean="0"/>
                        <a:t> 16, 25, 36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_______, _______, 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32, 64, 128, 256, _______, _______, 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502520"/>
              </p:ext>
            </p:extLst>
          </p:nvPr>
        </p:nvGraphicFramePr>
        <p:xfrm>
          <a:off x="7162800" y="4191000"/>
          <a:ext cx="457200" cy="56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3" name="Equation" r:id="rId11" imgW="164880" imgH="203040" progId="Equation.DSMT4">
                  <p:embed/>
                </p:oleObj>
              </mc:Choice>
              <mc:Fallback>
                <p:oleObj name="Equation" r:id="rId11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62800" y="4191000"/>
                        <a:ext cx="457200" cy="562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923828"/>
              </p:ext>
            </p:extLst>
          </p:nvPr>
        </p:nvGraphicFramePr>
        <p:xfrm>
          <a:off x="762000" y="4876800"/>
          <a:ext cx="8153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857500"/>
                <a:gridCol w="26289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 squared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2x2x2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839948"/>
              </p:ext>
            </p:extLst>
          </p:nvPr>
        </p:nvGraphicFramePr>
        <p:xfrm>
          <a:off x="1219200" y="5170488"/>
          <a:ext cx="3810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4" name="Equation" r:id="rId13" imgW="164880" imgH="203040" progId="Equation.DSMT4">
                  <p:embed/>
                </p:oleObj>
              </mc:Choice>
              <mc:Fallback>
                <p:oleObj name="Equation" r:id="rId13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70488"/>
                        <a:ext cx="3810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079275"/>
              </p:ext>
            </p:extLst>
          </p:nvPr>
        </p:nvGraphicFramePr>
        <p:xfrm>
          <a:off x="1146175" y="5929313"/>
          <a:ext cx="5286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5" name="Equation" r:id="rId15" imgW="228600" imgH="203040" progId="Equation.DSMT4">
                  <p:embed/>
                </p:oleObj>
              </mc:Choice>
              <mc:Fallback>
                <p:oleObj name="Equation" r:id="rId15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75" y="5929313"/>
                        <a:ext cx="52863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-32266"/>
            <a:ext cx="108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Warm-up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60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790011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Circle the integers:      - 6/7	- 290	 25.3	-11	0	27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Order from least to greatest:       56,   19,    -23,    28,   -78,   -5</a:t>
            </a:r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 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 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On the back of your paper, draw a picture of the square shown by: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   </a:t>
            </a:r>
            <a:endParaRPr lang="en-US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443835"/>
              </p:ext>
            </p:extLst>
          </p:nvPr>
        </p:nvGraphicFramePr>
        <p:xfrm>
          <a:off x="723900" y="1828800"/>
          <a:ext cx="8270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0" name="Equation" r:id="rId3" imgW="457200" imgH="253800" progId="Equation.DSMT4">
                  <p:embed/>
                </p:oleObj>
              </mc:Choice>
              <mc:Fallback>
                <p:oleObj name="Equation" r:id="rId3" imgW="457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900" y="1828800"/>
                        <a:ext cx="827088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667867"/>
              </p:ext>
            </p:extLst>
          </p:nvPr>
        </p:nvGraphicFramePr>
        <p:xfrm>
          <a:off x="2282825" y="1828800"/>
          <a:ext cx="5286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1" name="Equation" r:id="rId5" imgW="291960" imgH="253800" progId="Equation.DSMT4">
                  <p:embed/>
                </p:oleObj>
              </mc:Choice>
              <mc:Fallback>
                <p:oleObj name="Equation" r:id="rId5" imgW="29196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1828800"/>
                        <a:ext cx="5286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268435"/>
              </p:ext>
            </p:extLst>
          </p:nvPr>
        </p:nvGraphicFramePr>
        <p:xfrm>
          <a:off x="3603625" y="1828800"/>
          <a:ext cx="7810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Equation" r:id="rId7" imgW="431640" imgH="253800" progId="Equation.DSMT4">
                  <p:embed/>
                </p:oleObj>
              </mc:Choice>
              <mc:Fallback>
                <p:oleObj name="Equation" r:id="rId7" imgW="43164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1828800"/>
                        <a:ext cx="7810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497455"/>
              </p:ext>
            </p:extLst>
          </p:nvPr>
        </p:nvGraphicFramePr>
        <p:xfrm>
          <a:off x="5249863" y="1828800"/>
          <a:ext cx="6889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Equation" r:id="rId9" imgW="380880" imgH="253800" progId="Equation.DSMT4">
                  <p:embed/>
                </p:oleObj>
              </mc:Choice>
              <mc:Fallback>
                <p:oleObj name="Equation" r:id="rId9" imgW="38088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1828800"/>
                        <a:ext cx="68897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350748"/>
              </p:ext>
            </p:extLst>
          </p:nvPr>
        </p:nvGraphicFramePr>
        <p:xfrm>
          <a:off x="811412" y="2438400"/>
          <a:ext cx="7875388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93988"/>
                <a:gridCol w="18288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r>
                        <a:rPr lang="en-US" baseline="0" dirty="0" smtClean="0"/>
                        <a:t> the next 3 terms of </a:t>
                      </a:r>
                      <a:r>
                        <a:rPr lang="en-US" dirty="0" smtClean="0"/>
                        <a:t>the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 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1, 4, 9, 16, ______,  ________,  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1, 4, 16, 64, _______,</a:t>
                      </a:r>
                      <a:r>
                        <a:rPr lang="en-US" baseline="0" dirty="0" smtClean="0"/>
                        <a:t> ________, 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1, 4, 7, 10,</a:t>
                      </a:r>
                      <a:r>
                        <a:rPr lang="en-US" baseline="0" dirty="0" smtClean="0"/>
                        <a:t> _______, _______, 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32,</a:t>
                      </a:r>
                      <a:r>
                        <a:rPr lang="en-US" baseline="0" dirty="0" smtClean="0"/>
                        <a:t> 16, 8, 4, _______, _______, 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638417"/>
              </p:ext>
            </p:extLst>
          </p:nvPr>
        </p:nvGraphicFramePr>
        <p:xfrm>
          <a:off x="7162800" y="4191000"/>
          <a:ext cx="457200" cy="56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Equation" r:id="rId11" imgW="164880" imgH="203040" progId="Equation.DSMT4">
                  <p:embed/>
                </p:oleObj>
              </mc:Choice>
              <mc:Fallback>
                <p:oleObj name="Equation" r:id="rId11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62800" y="4191000"/>
                        <a:ext cx="457200" cy="562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64260"/>
              </p:ext>
            </p:extLst>
          </p:nvPr>
        </p:nvGraphicFramePr>
        <p:xfrm>
          <a:off x="762000" y="4876800"/>
          <a:ext cx="81534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/>
                <a:gridCol w="2857500"/>
                <a:gridCol w="26289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Seven squared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10x10x10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462807"/>
              </p:ext>
            </p:extLst>
          </p:nvPr>
        </p:nvGraphicFramePr>
        <p:xfrm>
          <a:off x="1219200" y="5184775"/>
          <a:ext cx="3810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" name="Equation" r:id="rId13" imgW="164880" imgH="190440" progId="Equation.DSMT4">
                  <p:embed/>
                </p:oleObj>
              </mc:Choice>
              <mc:Fallback>
                <p:oleObj name="Equation" r:id="rId13" imgW="164880" imgH="19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84775"/>
                        <a:ext cx="3810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191303"/>
              </p:ext>
            </p:extLst>
          </p:nvPr>
        </p:nvGraphicFramePr>
        <p:xfrm>
          <a:off x="1204913" y="5943600"/>
          <a:ext cx="4111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" name="Equation" r:id="rId15" imgW="177480" imgH="190440" progId="Equation.DSMT4">
                  <p:embed/>
                </p:oleObj>
              </mc:Choice>
              <mc:Fallback>
                <p:oleObj name="Equation" r:id="rId15" imgW="177480" imgH="1904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5943600"/>
                        <a:ext cx="41116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-32266"/>
            <a:ext cx="124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49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4963"/>
            <a:ext cx="69973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Make a Power of 3 Tree</a:t>
            </a:r>
            <a:endParaRPr lang="en-US" sz="2400" b="1" u="sng" dirty="0"/>
          </a:p>
          <a:p>
            <a:r>
              <a:rPr lang="en-US" sz="2400" b="1" dirty="0" smtClean="0"/>
              <a:t>Directions: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Draw a purple tree trunk.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Draw 3 red limbs growing  out of the trunk.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Draw 3 yellow branches growing out of each limb.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Draw 3 blue twigs growing out of each branch.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Draw 3 green leaves growing out of each twig.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/>
          </a:p>
          <a:p>
            <a:r>
              <a:rPr lang="en-US" sz="2400" b="1" dirty="0" smtClean="0"/>
              <a:t>How many of each?  Finish this chart about your tree.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23960"/>
              </p:ext>
            </p:extLst>
          </p:nvPr>
        </p:nvGraphicFramePr>
        <p:xfrm>
          <a:off x="381000" y="3951113"/>
          <a:ext cx="8458200" cy="26782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446381">
                <a:tc>
                  <a:txBody>
                    <a:bodyPr/>
                    <a:lstStyle/>
                    <a:p>
                      <a:r>
                        <a:rPr lang="en-US" dirty="0" smtClean="0"/>
                        <a:t>Tree 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446381">
                <a:tc>
                  <a:txBody>
                    <a:bodyPr/>
                    <a:lstStyle/>
                    <a:p>
                      <a:r>
                        <a:rPr lang="en-US" dirty="0" smtClean="0"/>
                        <a:t>Trunk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46381">
                <a:tc>
                  <a:txBody>
                    <a:bodyPr/>
                    <a:lstStyle/>
                    <a:p>
                      <a:r>
                        <a:rPr lang="en-US" dirty="0" smtClean="0"/>
                        <a:t>Limbs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381">
                <a:tc>
                  <a:txBody>
                    <a:bodyPr/>
                    <a:lstStyle/>
                    <a:p>
                      <a:r>
                        <a:rPr lang="en-US" dirty="0" smtClean="0"/>
                        <a:t>Branches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446381">
                <a:tc>
                  <a:txBody>
                    <a:bodyPr/>
                    <a:lstStyle/>
                    <a:p>
                      <a:r>
                        <a:rPr lang="en-US" dirty="0" smtClean="0"/>
                        <a:t>Twigs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381">
                <a:tc>
                  <a:txBody>
                    <a:bodyPr/>
                    <a:lstStyle/>
                    <a:p>
                      <a:r>
                        <a:rPr lang="en-US" dirty="0" smtClean="0"/>
                        <a:t>Leaves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-32266"/>
            <a:ext cx="124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164385"/>
              </p:ext>
            </p:extLst>
          </p:nvPr>
        </p:nvGraphicFramePr>
        <p:xfrm>
          <a:off x="5105400" y="4343400"/>
          <a:ext cx="4572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3" imgW="164880" imgH="203040" progId="Equation.DSMT4">
                  <p:embed/>
                </p:oleObj>
              </mc:Choice>
              <mc:Fallback>
                <p:oleObj name="Equation" r:id="rId3" imgW="1648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343400"/>
                        <a:ext cx="4572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336304"/>
              </p:ext>
            </p:extLst>
          </p:nvPr>
        </p:nvGraphicFramePr>
        <p:xfrm>
          <a:off x="5181600" y="5220789"/>
          <a:ext cx="4572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5" imgW="164880" imgH="203040" progId="Equation.DSMT4">
                  <p:embed/>
                </p:oleObj>
              </mc:Choice>
              <mc:Fallback>
                <p:oleObj name="Equation" r:id="rId5" imgW="1648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220789"/>
                        <a:ext cx="4572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2133600" cy="29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6"/>
          <a:stretch/>
        </p:blipFill>
        <p:spPr>
          <a:xfrm>
            <a:off x="1983001" y="0"/>
            <a:ext cx="5341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16200000">
            <a:off x="-2259410" y="2827978"/>
            <a:ext cx="5691981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3399FF"/>
                </a:solidFill>
              </a:rPr>
              <a:t>Powers of 2</a:t>
            </a:r>
            <a:endParaRPr lang="en-US" sz="5400" b="1" dirty="0">
              <a:solidFill>
                <a:srgbClr val="3399FF"/>
              </a:solidFill>
            </a:endParaRPr>
          </a:p>
        </p:txBody>
      </p:sp>
      <p:pic>
        <p:nvPicPr>
          <p:cNvPr id="9218" name="Picture 2" descr="http://t3.gstatic.com/images?q=tbn:ANd9GcTtTpIphrdo7w0_7gKSGbkNkK-VhqOkh035n_9KuW2s38tbVhm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81876" y="555444"/>
            <a:ext cx="5035861" cy="6934199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219482" y="243841"/>
            <a:ext cx="3780325" cy="6296633"/>
            <a:chOff x="1219482" y="243841"/>
            <a:chExt cx="3780325" cy="6296633"/>
          </a:xfrm>
        </p:grpSpPr>
        <p:cxnSp>
          <p:nvCxnSpPr>
            <p:cNvPr id="6" name="Straight Connector 5"/>
            <p:cNvCxnSpPr>
              <a:stCxn id="9218" idx="3"/>
              <a:endCxn id="9218" idx="1"/>
            </p:cNvCxnSpPr>
            <p:nvPr/>
          </p:nvCxnSpPr>
          <p:spPr>
            <a:xfrm>
              <a:off x="4999807" y="1504613"/>
              <a:ext cx="0" cy="5035861"/>
            </a:xfrm>
            <a:prstGeom prst="line">
              <a:avLst/>
            </a:prstGeom>
            <a:ln w="7302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219482" y="243841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6600"/>
                  </a:solidFill>
                </a:rPr>
                <a:t>2</a:t>
              </a:r>
              <a:endParaRPr lang="en-US" sz="60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32707" y="247242"/>
            <a:ext cx="6934199" cy="3775301"/>
            <a:chOff x="1532707" y="247242"/>
            <a:chExt cx="6934199" cy="3775301"/>
          </a:xfrm>
        </p:grpSpPr>
        <p:cxnSp>
          <p:nvCxnSpPr>
            <p:cNvPr id="8" name="Straight Connector 7"/>
            <p:cNvCxnSpPr>
              <a:stCxn id="9218" idx="0"/>
              <a:endCxn id="9218" idx="2"/>
            </p:cNvCxnSpPr>
            <p:nvPr/>
          </p:nvCxnSpPr>
          <p:spPr>
            <a:xfrm>
              <a:off x="1532707" y="4022543"/>
              <a:ext cx="6934199" cy="0"/>
            </a:xfrm>
            <a:prstGeom prst="line">
              <a:avLst/>
            </a:prstGeom>
            <a:ln w="7302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971464" y="247242"/>
              <a:ext cx="11031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33CC"/>
                  </a:solidFill>
                </a:rPr>
                <a:t>x 2</a:t>
              </a:r>
              <a:endParaRPr lang="en-US" sz="6000" b="1" dirty="0">
                <a:solidFill>
                  <a:srgbClr val="FF33CC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00777" y="247242"/>
            <a:ext cx="3689730" cy="6326283"/>
            <a:chOff x="3100777" y="247242"/>
            <a:chExt cx="3689730" cy="6326283"/>
          </a:xfrm>
        </p:grpSpPr>
        <p:grpSp>
          <p:nvGrpSpPr>
            <p:cNvPr id="10" name="Group 9"/>
            <p:cNvGrpSpPr/>
            <p:nvPr/>
          </p:nvGrpSpPr>
          <p:grpSpPr>
            <a:xfrm>
              <a:off x="3100777" y="1458707"/>
              <a:ext cx="3689730" cy="5114818"/>
              <a:chOff x="2895600" y="506153"/>
              <a:chExt cx="4038600" cy="556192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895600" y="506153"/>
                <a:ext cx="0" cy="5512009"/>
              </a:xfrm>
              <a:prstGeom prst="line">
                <a:avLst/>
              </a:prstGeom>
              <a:ln w="730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934200" y="556072"/>
                <a:ext cx="0" cy="5512009"/>
              </a:xfrm>
              <a:prstGeom prst="line">
                <a:avLst/>
              </a:prstGeom>
              <a:ln w="730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3259181" y="247242"/>
              <a:ext cx="11031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3399FF"/>
                  </a:solidFill>
                </a:rPr>
                <a:t>x 2</a:t>
              </a:r>
              <a:endParaRPr lang="en-US" sz="6000" b="1" dirty="0">
                <a:solidFill>
                  <a:srgbClr val="3399FF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32707" y="243841"/>
            <a:ext cx="6934199" cy="4913817"/>
            <a:chOff x="1532707" y="243841"/>
            <a:chExt cx="6934199" cy="4913817"/>
          </a:xfrm>
        </p:grpSpPr>
        <p:grpSp>
          <p:nvGrpSpPr>
            <p:cNvPr id="17" name="Group 16"/>
            <p:cNvGrpSpPr/>
            <p:nvPr/>
          </p:nvGrpSpPr>
          <p:grpSpPr>
            <a:xfrm>
              <a:off x="1532707" y="2739086"/>
              <a:ext cx="6934199" cy="2418572"/>
              <a:chOff x="1020762" y="1905000"/>
              <a:chExt cx="7589838" cy="2743201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1020762" y="1905000"/>
                <a:ext cx="7589838" cy="1"/>
              </a:xfrm>
              <a:prstGeom prst="line">
                <a:avLst/>
              </a:prstGeom>
              <a:ln w="73025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020762" y="4648200"/>
                <a:ext cx="7589838" cy="1"/>
              </a:xfrm>
              <a:prstGeom prst="line">
                <a:avLst/>
              </a:prstGeom>
              <a:ln w="73025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4554581" y="243841"/>
              <a:ext cx="11031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33CC33"/>
                  </a:solidFill>
                </a:rPr>
                <a:t>x 2</a:t>
              </a:r>
              <a:endParaRPr lang="en-US" sz="6000" b="1" dirty="0">
                <a:solidFill>
                  <a:srgbClr val="33CC33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73781" y="222960"/>
            <a:ext cx="15215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= 16</a:t>
            </a:r>
            <a:endParaRPr lang="en-US" sz="60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776787"/>
              </p:ext>
            </p:extLst>
          </p:nvPr>
        </p:nvGraphicFramePr>
        <p:xfrm>
          <a:off x="7123355" y="-39189"/>
          <a:ext cx="1981797" cy="1238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5" imgW="304560" imgH="190440" progId="Equation.DSMT4">
                  <p:embed/>
                </p:oleObj>
              </mc:Choice>
              <mc:Fallback>
                <p:oleObj name="Equation" r:id="rId5" imgW="3045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23355" y="-39189"/>
                        <a:ext cx="1981797" cy="1238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90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05529" y="3962400"/>
            <a:ext cx="6400800" cy="8382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/>
              <a:t>2</a:t>
            </a:r>
            <a:r>
              <a:rPr lang="en-US" sz="4000" b="1" dirty="0" smtClean="0"/>
              <a:t> to the 6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 power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56448"/>
              </p:ext>
            </p:extLst>
          </p:nvPr>
        </p:nvGraphicFramePr>
        <p:xfrm>
          <a:off x="3098800" y="1255713"/>
          <a:ext cx="185261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Equation" r:id="rId4" imgW="177480" imgH="190440" progId="Equation.DSMT4">
                  <p:embed/>
                </p:oleObj>
              </mc:Choice>
              <mc:Fallback>
                <p:oleObj name="Equation" r:id="rId4" imgW="177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1255713"/>
                        <a:ext cx="1852613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88193" y="2397919"/>
            <a:ext cx="2133600" cy="646113"/>
            <a:chOff x="381000" y="2743200"/>
            <a:chExt cx="2133600" cy="646331"/>
          </a:xfrm>
        </p:grpSpPr>
        <p:sp>
          <p:nvSpPr>
            <p:cNvPr id="21515" name="TextBox 1"/>
            <p:cNvSpPr txBox="1">
              <a:spLocks noChangeArrowheads="1"/>
            </p:cNvSpPr>
            <p:nvPr/>
          </p:nvSpPr>
          <p:spPr bwMode="auto">
            <a:xfrm>
              <a:off x="381000" y="2743200"/>
              <a:ext cx="1447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9pPr>
            </a:lstStyle>
            <a:p>
              <a:r>
                <a:rPr lang="en-US" sz="3600" b="1">
                  <a:solidFill>
                    <a:srgbClr val="FF0000"/>
                  </a:solidFill>
                  <a:latin typeface="Comic Sans MS" pitchFamily="1" charset="0"/>
                </a:rPr>
                <a:t>base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1676400" y="3065572"/>
              <a:ext cx="838200" cy="1588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207793" y="1254919"/>
            <a:ext cx="3733800" cy="646113"/>
            <a:chOff x="4800600" y="1600200"/>
            <a:chExt cx="3733800" cy="646331"/>
          </a:xfrm>
        </p:grpSpPr>
        <p:sp>
          <p:nvSpPr>
            <p:cNvPr id="21513" name="TextBox 8"/>
            <p:cNvSpPr txBox="1">
              <a:spLocks noChangeArrowheads="1"/>
            </p:cNvSpPr>
            <p:nvPr/>
          </p:nvSpPr>
          <p:spPr bwMode="auto">
            <a:xfrm>
              <a:off x="5715000" y="1600200"/>
              <a:ext cx="2819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9pPr>
            </a:lstStyle>
            <a:p>
              <a:r>
                <a:rPr lang="en-US" sz="3600" b="1">
                  <a:solidFill>
                    <a:srgbClr val="FF0000"/>
                  </a:solidFill>
                  <a:latin typeface="Comic Sans MS" pitchFamily="1" charset="0"/>
                </a:rPr>
                <a:t>exponent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4800600" y="1922572"/>
              <a:ext cx="830263" cy="323959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371601" y="5214205"/>
            <a:ext cx="5354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smtClean="0"/>
              <a:t>= </a:t>
            </a:r>
            <a:r>
              <a:rPr lang="en-US" sz="4800" b="1" dirty="0" smtClean="0">
                <a:solidFill>
                  <a:srgbClr val="3399FF"/>
                </a:solidFill>
              </a:rPr>
              <a:t>2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smtClean="0"/>
              <a:t>x</a:t>
            </a:r>
            <a:r>
              <a:rPr lang="en-US" sz="4800" b="1" dirty="0">
                <a:solidFill>
                  <a:srgbClr val="3399FF"/>
                </a:solidFill>
              </a:rPr>
              <a:t> 2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smtClean="0"/>
              <a:t>x</a:t>
            </a:r>
            <a:r>
              <a:rPr lang="en-US" sz="4800" b="1" dirty="0">
                <a:solidFill>
                  <a:srgbClr val="3399FF"/>
                </a:solidFill>
              </a:rPr>
              <a:t> 2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smtClean="0"/>
              <a:t>x</a:t>
            </a:r>
            <a:r>
              <a:rPr lang="en-US" sz="4800" b="1" dirty="0">
                <a:solidFill>
                  <a:srgbClr val="3399FF"/>
                </a:solidFill>
              </a:rPr>
              <a:t> 2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smtClean="0"/>
              <a:t>x</a:t>
            </a:r>
            <a:r>
              <a:rPr lang="en-US" sz="4800" b="1" dirty="0">
                <a:solidFill>
                  <a:srgbClr val="3399FF"/>
                </a:solidFill>
              </a:rPr>
              <a:t> 2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smtClean="0"/>
              <a:t>x</a:t>
            </a:r>
            <a:r>
              <a:rPr lang="en-US" sz="4800" b="1" dirty="0">
                <a:solidFill>
                  <a:srgbClr val="3399FF"/>
                </a:solidFill>
              </a:rPr>
              <a:t> </a:t>
            </a:r>
            <a:r>
              <a:rPr lang="en-US" sz="4800" b="1" dirty="0" smtClean="0">
                <a:solidFill>
                  <a:srgbClr val="3399FF"/>
                </a:solidFill>
              </a:rPr>
              <a:t>2</a:t>
            </a:r>
            <a:endParaRPr lang="en-US" sz="4800" b="1" dirty="0">
              <a:solidFill>
                <a:srgbClr val="FF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5197126"/>
            <a:ext cx="13885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= 64</a:t>
            </a:r>
            <a:endParaRPr lang="en-US" sz="5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063460"/>
              </p:ext>
            </p:extLst>
          </p:nvPr>
        </p:nvGraphicFramePr>
        <p:xfrm>
          <a:off x="381000" y="4920066"/>
          <a:ext cx="1035097" cy="110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Equation" r:id="rId6" imgW="177480" imgH="190440" progId="Equation.DSMT4">
                  <p:embed/>
                </p:oleObj>
              </mc:Choice>
              <mc:Fallback>
                <p:oleObj name="Equation" r:id="rId6" imgW="177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20066"/>
                        <a:ext cx="1035097" cy="1107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59410" y="2827978"/>
            <a:ext cx="5691981" cy="8683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3399FF"/>
                </a:solidFill>
              </a:rPr>
              <a:t>Powers of 2</a:t>
            </a:r>
            <a:endParaRPr lang="en-US" sz="5400" b="1" dirty="0">
              <a:solidFill>
                <a:srgbClr val="3399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677128"/>
              </p:ext>
            </p:extLst>
          </p:nvPr>
        </p:nvGraphicFramePr>
        <p:xfrm>
          <a:off x="4114800" y="2463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463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914400" cy="648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1462" y="57942"/>
            <a:ext cx="4232249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1</a:t>
            </a:r>
            <a:endParaRPr lang="en-US" sz="3600" b="1" dirty="0"/>
          </a:p>
          <a:p>
            <a:pPr>
              <a:lnSpc>
                <a:spcPct val="150000"/>
              </a:lnSpc>
            </a:pPr>
            <a:r>
              <a:rPr lang="en-US" sz="3600" b="1" dirty="0" smtClean="0"/>
              <a:t>2</a:t>
            </a:r>
            <a:endParaRPr lang="en-US" sz="3600" b="1" dirty="0"/>
          </a:p>
          <a:p>
            <a:pPr>
              <a:lnSpc>
                <a:spcPct val="150000"/>
              </a:lnSpc>
            </a:pPr>
            <a:r>
              <a:rPr lang="en-US" sz="3600" b="1" dirty="0" smtClean="0"/>
              <a:t>2x2 = 4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2x2x2 = 8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2x2x2x2 = 16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2x2x2x2x2 = 32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2x2x2x2x2x2 = 64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2x2x2x2x2x2x2 = 128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061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Users\kmwoodard\AppData\Local\Microsoft\Windows\Temporary Internet Files\Content.IE5\GN48W2C4\MP900407277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6945" r="26029" b="30564"/>
          <a:stretch/>
        </p:blipFill>
        <p:spPr bwMode="auto">
          <a:xfrm>
            <a:off x="6472646" y="5067300"/>
            <a:ext cx="2671354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 rot="16200000">
            <a:off x="-2259410" y="2827978"/>
            <a:ext cx="5691981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3399FF"/>
                </a:solidFill>
              </a:rPr>
              <a:t>Powers of 2</a:t>
            </a:r>
            <a:endParaRPr lang="en-US" sz="5400" b="1" dirty="0">
              <a:solidFill>
                <a:srgbClr val="3399FF"/>
              </a:solidFill>
            </a:endParaRPr>
          </a:p>
        </p:txBody>
      </p:sp>
      <p:grpSp>
        <p:nvGrpSpPr>
          <p:cNvPr id="8192" name="Group 8191"/>
          <p:cNvGrpSpPr/>
          <p:nvPr/>
        </p:nvGrpSpPr>
        <p:grpSpPr>
          <a:xfrm>
            <a:off x="6248400" y="4525395"/>
            <a:ext cx="1295400" cy="884805"/>
            <a:chOff x="6248400" y="4525395"/>
            <a:chExt cx="1295400" cy="884805"/>
          </a:xfrm>
        </p:grpSpPr>
        <p:pic>
          <p:nvPicPr>
            <p:cNvPr id="8194" name="Picture 2" descr="D:\Users\kmwoodard\AppData\Local\Microsoft\Windows\Temporary Internet Files\Content.IE5\ECEO44T6\MC90043801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724400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D:\Users\kmwoodard\AppData\Local\Microsoft\Windows\Temporary Internet Files\Content.IE5\ECEO44T6\MC90043801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525395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207034" y="4167255"/>
            <a:ext cx="1371600" cy="1585845"/>
            <a:chOff x="6207034" y="4167255"/>
            <a:chExt cx="1371600" cy="1585845"/>
          </a:xfrm>
        </p:grpSpPr>
        <p:pic>
          <p:nvPicPr>
            <p:cNvPr id="8" name="Picture 2" descr="D:\Users\kmwoodard\AppData\Local\Microsoft\Windows\Temporary Internet Files\Content.IE5\ECEO44T6\MC90043801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7034" y="5067300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:\Users\kmwoodard\AppData\Local\Microsoft\Windows\Temporary Internet Files\Content.IE5\ECEO44T6\MC90043801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834" y="4167255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505994" y="3481455"/>
            <a:ext cx="1371600" cy="1585845"/>
            <a:chOff x="5505994" y="3481455"/>
            <a:chExt cx="1371600" cy="1585845"/>
          </a:xfrm>
        </p:grpSpPr>
        <p:pic>
          <p:nvPicPr>
            <p:cNvPr id="10" name="Picture 2" descr="D:\Users\kmwoodard\AppData\Local\Microsoft\Windows\Temporary Internet Files\Content.IE5\ECEO44T6\MC90043801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960" y="4038600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D:\Users\kmwoodard\AppData\Local\Microsoft\Windows\Temporary Internet Files\Content.IE5\ECEO44T6\MC90043801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360" y="3839595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:\Users\kmwoodard\AppData\Local\Microsoft\Windows\Temporary Internet Files\Content.IE5\ECEO44T6\MC90043801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994" y="4381500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Users\kmwoodard\AppData\Local\Microsoft\Windows\Temporary Internet Files\Content.IE5\ECEO44T6\MC90043801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794" y="3481455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470365" y="3337560"/>
            <a:ext cx="2072640" cy="2271645"/>
            <a:chOff x="3470365" y="3337560"/>
            <a:chExt cx="2072640" cy="2271645"/>
          </a:xfrm>
        </p:grpSpPr>
        <p:pic>
          <p:nvPicPr>
            <p:cNvPr id="16" name="Picture 2" descr="D:\Users\kmwoodard\AppData\Local\Microsoft\Windows\Temporary Internet Files\Content.IE5\ECEO44T6\MC90043801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371" y="4580505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:\Users\kmwoodard\AppData\Local\Microsoft\Windows\Temporary Internet Files\Content.IE5\ECEO44T6\MC90043801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771" y="4381500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4171405" y="4023360"/>
              <a:ext cx="1371600" cy="1585845"/>
              <a:chOff x="6207034" y="4167255"/>
              <a:chExt cx="1371600" cy="1585845"/>
            </a:xfrm>
          </p:grpSpPr>
          <p:pic>
            <p:nvPicPr>
              <p:cNvPr id="19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7034" y="5067300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2834" y="4167255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3470365" y="3337560"/>
              <a:ext cx="1371600" cy="1585845"/>
              <a:chOff x="5505994" y="3481455"/>
              <a:chExt cx="1371600" cy="1585845"/>
            </a:xfrm>
          </p:grpSpPr>
          <p:pic>
            <p:nvPicPr>
              <p:cNvPr id="22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960" y="4038600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7360" y="3839595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5994" y="4381500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1794" y="3481455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4437017" y="1875319"/>
            <a:ext cx="4108269" cy="2415540"/>
            <a:chOff x="4437017" y="1875319"/>
            <a:chExt cx="4108269" cy="2415540"/>
          </a:xfrm>
        </p:grpSpPr>
        <p:pic>
          <p:nvPicPr>
            <p:cNvPr id="27" name="Picture 2" descr="D:\Users\kmwoodard\AppData\Local\Microsoft\Windows\Temporary Internet Files\Content.IE5\ECEO44T6\MC90043801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652" y="3262159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D:\Users\kmwoodard\AppData\Local\Microsoft\Windows\Temporary Internet Files\Content.IE5\ECEO44T6\MC90043801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052" y="3063154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28"/>
            <p:cNvGrpSpPr/>
            <p:nvPr/>
          </p:nvGrpSpPr>
          <p:grpSpPr>
            <a:xfrm>
              <a:off x="7173686" y="2705014"/>
              <a:ext cx="1371600" cy="1585845"/>
              <a:chOff x="6207034" y="4167255"/>
              <a:chExt cx="1371600" cy="1585845"/>
            </a:xfrm>
          </p:grpSpPr>
          <p:pic>
            <p:nvPicPr>
              <p:cNvPr id="30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7034" y="5067300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2834" y="4167255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6472646" y="2019214"/>
              <a:ext cx="1371600" cy="1585845"/>
              <a:chOff x="5505994" y="3481455"/>
              <a:chExt cx="1371600" cy="1585845"/>
            </a:xfrm>
          </p:grpSpPr>
          <p:pic>
            <p:nvPicPr>
              <p:cNvPr id="33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960" y="4038600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7360" y="3839595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5994" y="4381500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1794" y="3481455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4437017" y="1875319"/>
              <a:ext cx="2072640" cy="2271645"/>
              <a:chOff x="3470365" y="3337560"/>
              <a:chExt cx="2072640" cy="2271645"/>
            </a:xfrm>
          </p:grpSpPr>
          <p:pic>
            <p:nvPicPr>
              <p:cNvPr id="38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2371" y="4580505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2771" y="4381500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4171405" y="4023360"/>
                <a:ext cx="1371600" cy="1585845"/>
                <a:chOff x="6207034" y="4167255"/>
                <a:chExt cx="1371600" cy="1585845"/>
              </a:xfrm>
            </p:grpSpPr>
            <p:pic>
              <p:nvPicPr>
                <p:cNvPr id="46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7034" y="5067300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2834" y="4167255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1" name="Group 40"/>
              <p:cNvGrpSpPr/>
              <p:nvPr/>
            </p:nvGrpSpPr>
            <p:grpSpPr>
              <a:xfrm>
                <a:off x="3470365" y="3337560"/>
                <a:ext cx="1371600" cy="1585845"/>
                <a:chOff x="5505994" y="3481455"/>
                <a:chExt cx="1371600" cy="1585845"/>
              </a:xfrm>
            </p:grpSpPr>
            <p:pic>
              <p:nvPicPr>
                <p:cNvPr id="42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960" y="4038600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7360" y="3839595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5994" y="4381500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91794" y="3481455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48" name="Group 47"/>
          <p:cNvGrpSpPr/>
          <p:nvPr/>
        </p:nvGrpSpPr>
        <p:grpSpPr>
          <a:xfrm>
            <a:off x="218802" y="234263"/>
            <a:ext cx="5074921" cy="3877781"/>
            <a:chOff x="218802" y="234263"/>
            <a:chExt cx="5074921" cy="3877781"/>
          </a:xfrm>
        </p:grpSpPr>
        <p:pic>
          <p:nvPicPr>
            <p:cNvPr id="94" name="Picture 2" descr="D:\Users\kmwoodard\AppData\Local\Microsoft\Windows\Temporary Internet Files\Content.IE5\ECEO44T6\MC90043801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437" y="3083344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" descr="D:\Users\kmwoodard\AppData\Local\Microsoft\Windows\Temporary Internet Files\Content.IE5\ECEO44T6\MC90043801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837" y="2884339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6" name="Group 95"/>
            <p:cNvGrpSpPr/>
            <p:nvPr/>
          </p:nvGrpSpPr>
          <p:grpSpPr>
            <a:xfrm>
              <a:off x="2955471" y="2526199"/>
              <a:ext cx="1371600" cy="1585845"/>
              <a:chOff x="6207034" y="4167255"/>
              <a:chExt cx="1371600" cy="1585845"/>
            </a:xfrm>
          </p:grpSpPr>
          <p:pic>
            <p:nvPicPr>
              <p:cNvPr id="97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7034" y="5067300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2834" y="4167255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2254431" y="1840399"/>
              <a:ext cx="1371600" cy="1585845"/>
              <a:chOff x="5505994" y="3481455"/>
              <a:chExt cx="1371600" cy="1585845"/>
            </a:xfrm>
          </p:grpSpPr>
          <p:pic>
            <p:nvPicPr>
              <p:cNvPr id="100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960" y="4038600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7360" y="3839595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5994" y="4381500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1794" y="3481455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4" name="Group 103"/>
            <p:cNvGrpSpPr/>
            <p:nvPr/>
          </p:nvGrpSpPr>
          <p:grpSpPr>
            <a:xfrm>
              <a:off x="218802" y="1696504"/>
              <a:ext cx="2072640" cy="2271645"/>
              <a:chOff x="3470365" y="3337560"/>
              <a:chExt cx="2072640" cy="2271645"/>
            </a:xfrm>
          </p:grpSpPr>
          <p:pic>
            <p:nvPicPr>
              <p:cNvPr id="105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2371" y="4580505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2771" y="4381500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7" name="Group 106"/>
              <p:cNvGrpSpPr/>
              <p:nvPr/>
            </p:nvGrpSpPr>
            <p:grpSpPr>
              <a:xfrm>
                <a:off x="4171405" y="4023360"/>
                <a:ext cx="1371600" cy="1585845"/>
                <a:chOff x="6207034" y="4167255"/>
                <a:chExt cx="1371600" cy="1585845"/>
              </a:xfrm>
            </p:grpSpPr>
            <p:pic>
              <p:nvPicPr>
                <p:cNvPr id="113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7034" y="5067300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2834" y="4167255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/>
              <p:cNvGrpSpPr/>
              <p:nvPr/>
            </p:nvGrpSpPr>
            <p:grpSpPr>
              <a:xfrm>
                <a:off x="3470365" y="3337560"/>
                <a:ext cx="1371600" cy="1585845"/>
                <a:chOff x="5505994" y="3481455"/>
                <a:chExt cx="1371600" cy="1585845"/>
              </a:xfrm>
            </p:grpSpPr>
            <p:pic>
              <p:nvPicPr>
                <p:cNvPr id="109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960" y="4038600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7360" y="3839595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5994" y="4381500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91794" y="3481455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15" name="Group 114"/>
            <p:cNvGrpSpPr/>
            <p:nvPr/>
          </p:nvGrpSpPr>
          <p:grpSpPr>
            <a:xfrm>
              <a:off x="1185454" y="234263"/>
              <a:ext cx="4108269" cy="2415540"/>
              <a:chOff x="4437017" y="1875319"/>
              <a:chExt cx="4108269" cy="2415540"/>
            </a:xfrm>
          </p:grpSpPr>
          <p:pic>
            <p:nvPicPr>
              <p:cNvPr id="116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4652" y="3262159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D:\Users\kmwoodard\AppData\Local\Microsoft\Windows\Temporary Internet Files\Content.IE5\ECEO44T6\MC900438018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5052" y="3063154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8" name="Group 117"/>
              <p:cNvGrpSpPr/>
              <p:nvPr/>
            </p:nvGrpSpPr>
            <p:grpSpPr>
              <a:xfrm>
                <a:off x="7173686" y="2705014"/>
                <a:ext cx="1371600" cy="1585845"/>
                <a:chOff x="6207034" y="4167255"/>
                <a:chExt cx="1371600" cy="1585845"/>
              </a:xfrm>
            </p:grpSpPr>
            <p:pic>
              <p:nvPicPr>
                <p:cNvPr id="135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7034" y="5067300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2834" y="4167255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9" name="Group 118"/>
              <p:cNvGrpSpPr/>
              <p:nvPr/>
            </p:nvGrpSpPr>
            <p:grpSpPr>
              <a:xfrm>
                <a:off x="6472646" y="2019214"/>
                <a:ext cx="1371600" cy="1585845"/>
                <a:chOff x="5505994" y="3481455"/>
                <a:chExt cx="1371600" cy="1585845"/>
              </a:xfrm>
            </p:grpSpPr>
            <p:pic>
              <p:nvPicPr>
                <p:cNvPr id="131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960" y="4038600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2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7360" y="3839595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3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5994" y="4381500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91794" y="3481455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20" name="Group 119"/>
              <p:cNvGrpSpPr/>
              <p:nvPr/>
            </p:nvGrpSpPr>
            <p:grpSpPr>
              <a:xfrm>
                <a:off x="4437017" y="1875319"/>
                <a:ext cx="2072640" cy="2271645"/>
                <a:chOff x="3470365" y="3337560"/>
                <a:chExt cx="2072640" cy="2271645"/>
              </a:xfrm>
            </p:grpSpPr>
            <p:pic>
              <p:nvPicPr>
                <p:cNvPr id="121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22371" y="4580505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2" descr="D:\Users\kmwoodard\AppData\Local\Microsoft\Windows\Temporary Internet Files\Content.IE5\ECEO44T6\MC900438018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2771" y="4381500"/>
                  <a:ext cx="685800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23" name="Group 122"/>
                <p:cNvGrpSpPr/>
                <p:nvPr/>
              </p:nvGrpSpPr>
              <p:grpSpPr>
                <a:xfrm>
                  <a:off x="4171405" y="4023360"/>
                  <a:ext cx="1371600" cy="1585845"/>
                  <a:chOff x="6207034" y="4167255"/>
                  <a:chExt cx="1371600" cy="1585845"/>
                </a:xfrm>
              </p:grpSpPr>
              <p:pic>
                <p:nvPicPr>
                  <p:cNvPr id="129" name="Picture 2" descr="D:\Users\kmwoodard\AppData\Local\Microsoft\Windows\Temporary Internet Files\Content.IE5\ECEO44T6\MC900438018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07034" y="5067300"/>
                    <a:ext cx="685800" cy="685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" name="Picture 2" descr="D:\Users\kmwoodard\AppData\Local\Microsoft\Windows\Temporary Internet Files\Content.IE5\ECEO44T6\MC900438018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92834" y="4167255"/>
                    <a:ext cx="685800" cy="685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24" name="Group 123"/>
                <p:cNvGrpSpPr/>
                <p:nvPr/>
              </p:nvGrpSpPr>
              <p:grpSpPr>
                <a:xfrm>
                  <a:off x="3470365" y="3337560"/>
                  <a:ext cx="1371600" cy="1585845"/>
                  <a:chOff x="5505994" y="3481455"/>
                  <a:chExt cx="1371600" cy="1585845"/>
                </a:xfrm>
              </p:grpSpPr>
              <p:pic>
                <p:nvPicPr>
                  <p:cNvPr id="125" name="Picture 2" descr="D:\Users\kmwoodard\AppData\Local\Microsoft\Windows\Temporary Internet Files\Content.IE5\ECEO44T6\MC900438018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56960" y="4038600"/>
                    <a:ext cx="685800" cy="685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6" name="Picture 2" descr="D:\Users\kmwoodard\AppData\Local\Microsoft\Windows\Temporary Internet Files\Content.IE5\ECEO44T6\MC900438018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47360" y="3839595"/>
                    <a:ext cx="685800" cy="685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7" name="Picture 2" descr="D:\Users\kmwoodard\AppData\Local\Microsoft\Windows\Temporary Internet Files\Content.IE5\ECEO44T6\MC900438018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05994" y="4381500"/>
                    <a:ext cx="685800" cy="685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" name="Picture 2" descr="D:\Users\kmwoodard\AppData\Local\Microsoft\Windows\Temporary Internet Files\Content.IE5\ECEO44T6\MC900438018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91794" y="3481455"/>
                    <a:ext cx="685800" cy="685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sp>
        <p:nvSpPr>
          <p:cNvPr id="93" name="Rectangle 92"/>
          <p:cNvSpPr/>
          <p:nvPr/>
        </p:nvSpPr>
        <p:spPr>
          <a:xfrm>
            <a:off x="4634050" y="116569"/>
            <a:ext cx="43057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2 to what power?</a:t>
            </a:r>
            <a:endParaRPr lang="en-US" sz="4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graphicFrame>
        <p:nvGraphicFramePr>
          <p:cNvPr id="8193" name="Object 81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619400"/>
              </p:ext>
            </p:extLst>
          </p:nvPr>
        </p:nvGraphicFramePr>
        <p:xfrm>
          <a:off x="6043022" y="901845"/>
          <a:ext cx="1535612" cy="1645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Equation" r:id="rId5" imgW="177480" imgH="190440" progId="Equation.DSMT4">
                  <p:embed/>
                </p:oleObj>
              </mc:Choice>
              <mc:Fallback>
                <p:oleObj name="Equation" r:id="rId5" imgW="177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3022" y="901845"/>
                        <a:ext cx="1535612" cy="1645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Rectangle 140"/>
          <p:cNvSpPr/>
          <p:nvPr/>
        </p:nvSpPr>
        <p:spPr>
          <a:xfrm>
            <a:off x="142958" y="5758967"/>
            <a:ext cx="41728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How many bees?</a:t>
            </a:r>
            <a:endParaRPr lang="en-US" sz="4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graphicFrame>
        <p:nvGraphicFramePr>
          <p:cNvPr id="8196" name="Object 81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202662"/>
              </p:ext>
            </p:extLst>
          </p:nvPr>
        </p:nvGraphicFramePr>
        <p:xfrm>
          <a:off x="4327071" y="5410200"/>
          <a:ext cx="1481152" cy="1296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7" imgW="203040" imgH="177480" progId="Equation.DSMT4">
                  <p:embed/>
                </p:oleObj>
              </mc:Choice>
              <mc:Fallback>
                <p:oleObj name="Equation" r:id="rId7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7071" y="5410200"/>
                        <a:ext cx="1481152" cy="1296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37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:\Users\kmwoodard\AppData\Local\Microsoft\Windows\Temporary Internet Files\Content.IE5\EHQS2JH2\MP900442298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16125" r="16909" b="46371"/>
          <a:stretch/>
        </p:blipFill>
        <p:spPr bwMode="auto">
          <a:xfrm>
            <a:off x="0" y="-448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1"/>
            <a:ext cx="8953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378"/>
            <a:ext cx="112395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91990"/>
            <a:ext cx="333130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124200"/>
            <a:ext cx="6172200" cy="6858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1,191,290,000 feet to the moon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4588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05529" y="3962400"/>
            <a:ext cx="6400800" cy="8382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 smtClean="0"/>
              <a:t>Ten to the 3</a:t>
            </a:r>
            <a:r>
              <a:rPr lang="en-US" sz="4000" b="1" baseline="30000" dirty="0"/>
              <a:t>r</a:t>
            </a:r>
            <a:r>
              <a:rPr lang="en-US" sz="4000" b="1" baseline="30000" dirty="0" smtClean="0"/>
              <a:t>d</a:t>
            </a:r>
            <a:r>
              <a:rPr lang="en-US" sz="4000" b="1" dirty="0" smtClean="0"/>
              <a:t> power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332791"/>
              </p:ext>
            </p:extLst>
          </p:nvPr>
        </p:nvGraphicFramePr>
        <p:xfrm>
          <a:off x="2836068" y="1189832"/>
          <a:ext cx="2379663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4" imgW="228501" imgH="203112" progId="Equation.DSMT4">
                  <p:embed/>
                </p:oleObj>
              </mc:Choice>
              <mc:Fallback>
                <p:oleObj name="Equation" r:id="rId4" imgW="22850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068" y="1189832"/>
                        <a:ext cx="2379663" cy="211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298075"/>
              </p:ext>
            </p:extLst>
          </p:nvPr>
        </p:nvGraphicFramePr>
        <p:xfrm>
          <a:off x="549275" y="5128472"/>
          <a:ext cx="1279525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6" imgW="228501" imgH="203112" progId="Equation.DSMT4">
                  <p:embed/>
                </p:oleObj>
              </mc:Choice>
              <mc:Fallback>
                <p:oleObj name="Equation" r:id="rId6" imgW="22850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5128472"/>
                        <a:ext cx="1279525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962900" y="5638800"/>
            <a:ext cx="8001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88193" y="2397919"/>
            <a:ext cx="2133600" cy="646113"/>
            <a:chOff x="381000" y="2743200"/>
            <a:chExt cx="2133600" cy="646331"/>
          </a:xfrm>
        </p:grpSpPr>
        <p:sp>
          <p:nvSpPr>
            <p:cNvPr id="21515" name="TextBox 1"/>
            <p:cNvSpPr txBox="1">
              <a:spLocks noChangeArrowheads="1"/>
            </p:cNvSpPr>
            <p:nvPr/>
          </p:nvSpPr>
          <p:spPr bwMode="auto">
            <a:xfrm>
              <a:off x="381000" y="2743200"/>
              <a:ext cx="1447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9pPr>
            </a:lstStyle>
            <a:p>
              <a:r>
                <a:rPr lang="en-US" sz="3600" b="1">
                  <a:solidFill>
                    <a:srgbClr val="FF0000"/>
                  </a:solidFill>
                  <a:latin typeface="Comic Sans MS" pitchFamily="1" charset="0"/>
                </a:rPr>
                <a:t>base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1676400" y="3065572"/>
              <a:ext cx="838200" cy="1588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207793" y="1254919"/>
            <a:ext cx="3733800" cy="646113"/>
            <a:chOff x="4800600" y="1600200"/>
            <a:chExt cx="3733800" cy="646331"/>
          </a:xfrm>
        </p:grpSpPr>
        <p:sp>
          <p:nvSpPr>
            <p:cNvPr id="21513" name="TextBox 8"/>
            <p:cNvSpPr txBox="1">
              <a:spLocks noChangeArrowheads="1"/>
            </p:cNvSpPr>
            <p:nvPr/>
          </p:nvSpPr>
          <p:spPr bwMode="auto">
            <a:xfrm>
              <a:off x="5715000" y="1600200"/>
              <a:ext cx="2819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</a:defRPr>
              </a:lvl9pPr>
            </a:lstStyle>
            <a:p>
              <a:r>
                <a:rPr lang="en-US" sz="3600" b="1">
                  <a:solidFill>
                    <a:srgbClr val="FF0000"/>
                  </a:solidFill>
                  <a:latin typeface="Comic Sans MS" pitchFamily="1" charset="0"/>
                </a:rPr>
                <a:t>exponent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4800600" y="1922572"/>
              <a:ext cx="830263" cy="323959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52451" y="5214205"/>
            <a:ext cx="4916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1" dirty="0" smtClean="0"/>
              <a:t>= </a:t>
            </a:r>
            <a:r>
              <a:rPr lang="en-US" sz="6600" b="1" dirty="0" smtClean="0">
                <a:solidFill>
                  <a:srgbClr val="00FF00"/>
                </a:solidFill>
              </a:rPr>
              <a:t>10</a:t>
            </a:r>
            <a:r>
              <a:rPr lang="en-US" sz="6600" b="1" dirty="0" smtClean="0">
                <a:solidFill>
                  <a:srgbClr val="00B050"/>
                </a:solidFill>
              </a:rPr>
              <a:t> </a:t>
            </a:r>
            <a:r>
              <a:rPr lang="en-US" sz="6600" b="1" dirty="0"/>
              <a:t>x</a:t>
            </a:r>
            <a:r>
              <a:rPr lang="en-US" sz="6600" b="1" dirty="0">
                <a:solidFill>
                  <a:srgbClr val="00B050"/>
                </a:solidFill>
              </a:rPr>
              <a:t> </a:t>
            </a:r>
            <a:r>
              <a:rPr lang="en-US" sz="6600" b="1" dirty="0">
                <a:solidFill>
                  <a:srgbClr val="00FF00"/>
                </a:solidFill>
              </a:rPr>
              <a:t>10</a:t>
            </a:r>
            <a:r>
              <a:rPr lang="en-US" sz="6600" b="1" dirty="0">
                <a:solidFill>
                  <a:srgbClr val="00B050"/>
                </a:solidFill>
              </a:rPr>
              <a:t> </a:t>
            </a:r>
            <a:r>
              <a:rPr lang="en-US" sz="6600" b="1" dirty="0"/>
              <a:t>x</a:t>
            </a:r>
            <a:r>
              <a:rPr lang="en-US" sz="6600" b="1" dirty="0">
                <a:solidFill>
                  <a:srgbClr val="00B050"/>
                </a:solidFill>
              </a:rPr>
              <a:t> </a:t>
            </a:r>
            <a:r>
              <a:rPr lang="en-US" sz="6600" b="1" dirty="0" smtClean="0">
                <a:solidFill>
                  <a:srgbClr val="00FF00"/>
                </a:solidFill>
              </a:rPr>
              <a:t>10</a:t>
            </a:r>
            <a:endParaRPr lang="en-US" sz="6600" b="1" dirty="0">
              <a:solidFill>
                <a:srgbClr val="00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96832" y="5293475"/>
            <a:ext cx="20906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= 1000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568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606</Words>
  <Application>Microsoft Office PowerPoint</Application>
  <PresentationFormat>On-screen Show (4:3)</PresentationFormat>
  <Paragraphs>202</Paragraphs>
  <Slides>35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ＭＳ Ｐゴシック</vt:lpstr>
      <vt:lpstr>ＭＳ Ｐゴシック</vt:lpstr>
      <vt:lpstr>Arial</vt:lpstr>
      <vt:lpstr>Calibri</vt:lpstr>
      <vt:lpstr>Comic Sans MS</vt:lpstr>
      <vt:lpstr>Courier</vt:lpstr>
      <vt:lpstr>Matura MT Script Capitals</vt:lpstr>
      <vt:lpstr>Office Theme</vt:lpstr>
      <vt:lpstr>Equation</vt:lpstr>
      <vt:lpstr>I Got the Power!</vt:lpstr>
      <vt:lpstr>PowerPoint Presentation</vt:lpstr>
      <vt:lpstr>PowerPoint Presentation</vt:lpstr>
      <vt:lpstr>PowerPoint Presentation</vt:lpstr>
      <vt:lpstr>PowerPoint Presentation</vt:lpstr>
      <vt:lpstr>Powers of 2</vt:lpstr>
      <vt:lpstr>PowerPoint Presentation</vt:lpstr>
      <vt:lpstr>1,191,290,000 feet to the moon</vt:lpstr>
      <vt:lpstr>PowerPoint Presentation</vt:lpstr>
      <vt:lpstr>Powers  of   10</vt:lpstr>
      <vt:lpstr>Powers  of   10</vt:lpstr>
      <vt:lpstr>PowerPoint Presentation</vt:lpstr>
      <vt:lpstr>PowerPoint Presentation</vt:lpstr>
      <vt:lpstr>PowerPoint Presentation</vt:lpstr>
      <vt:lpstr>Some Powers Have Nicknames</vt:lpstr>
      <vt:lpstr>Some Powers Have Nicknames</vt:lpstr>
      <vt:lpstr>PowerPoint Presentation</vt:lpstr>
      <vt:lpstr>6.5 The student will investigate and describe concepts of positive exponents and perfect squares.</vt:lpstr>
      <vt:lpstr>PowerPoint Presentation</vt:lpstr>
      <vt:lpstr>More Help at Math.com</vt:lpstr>
      <vt:lpstr>Online Calculator</vt:lpstr>
      <vt:lpstr>PowerPoint Presentation</vt:lpstr>
      <vt:lpstr>PowerPoint Presentation</vt:lpstr>
      <vt:lpstr>PowerPoint Presentation</vt:lpstr>
      <vt:lpstr>07 SOL 6.21, 22*</vt:lpstr>
      <vt:lpstr>08 SOL 6.21, 6.22*</vt:lpstr>
      <vt:lpstr>08 SOL 6.21, 6.22</vt:lpstr>
      <vt:lpstr>07 SOL 6.21,22*</vt:lpstr>
      <vt:lpstr>07 SOL 6.22*</vt:lpstr>
      <vt:lpstr>06 SOL 6.21 &amp; 22</vt:lpstr>
      <vt:lpstr>06 SOL 6.22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Trevor J. Barry</cp:lastModifiedBy>
  <cp:revision>64</cp:revision>
  <dcterms:created xsi:type="dcterms:W3CDTF">2011-09-23T21:43:37Z</dcterms:created>
  <dcterms:modified xsi:type="dcterms:W3CDTF">2015-12-11T19:33:35Z</dcterms:modified>
</cp:coreProperties>
</file>