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8" autoAdjust="0"/>
    <p:restoredTop sz="94660"/>
  </p:normalViewPr>
  <p:slideViewPr>
    <p:cSldViewPr>
      <p:cViewPr varScale="1">
        <p:scale>
          <a:sx n="54" d="100"/>
          <a:sy n="54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D9FB6-06EE-4132-B8BB-33DAC5D11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2CA5-37CF-4AC2-BCBE-6AE6E6DE7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0F07-FCC0-4277-BE6A-9674D34F3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B1B1-974E-421D-958B-9E22FCF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9CC9A-DE19-44A5-AD15-422F2C4BE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5583-4F93-4B3E-990A-715B418C5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CA54F-D358-48E3-8B4F-21FD33AB8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8C78-51D9-4D14-A42C-E9E0C9E36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F8C1-836F-43DD-BAF6-3FA57C328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57ED-18FD-4077-85DB-3D5027E86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FEF5-26A8-4C2F-80EC-FA6B66E6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500F68-E545-45F1-8AF8-6230A6A2B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5.xml"/><Relationship Id="rId3" Type="http://schemas.openxmlformats.org/officeDocument/2006/relationships/slide" Target="slide10.xml"/><Relationship Id="rId7" Type="http://schemas.openxmlformats.org/officeDocument/2006/relationships/slide" Target="slide11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" Type="http://schemas.openxmlformats.org/officeDocument/2006/relationships/slide" Target="slide6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6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8.xml"/><Relationship Id="rId4" Type="http://schemas.openxmlformats.org/officeDocument/2006/relationships/slide" Target="slide14.xml"/><Relationship Id="rId9" Type="http://schemas.openxmlformats.org/officeDocument/2006/relationships/slide" Target="slide4.xml"/><Relationship Id="rId1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eacherspayteachers.com/Store/Steves-Classro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762000" y="990600"/>
            <a:ext cx="7696200" cy="838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9753"/>
              </a:avLst>
            </a:prstTxWarp>
          </a:bodyPr>
          <a:lstStyle/>
          <a:p>
            <a:pPr algn="ctr"/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elloDoodlePrint"/>
                <a:cs typeface="HelloDoodlePrint"/>
              </a:rPr>
              <a:t>Integer Review Game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167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HelloDoodlePrint"/>
                <a:cs typeface="HelloDoodlePrint"/>
              </a:rPr>
              <a:t>Understanding Integers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895600" y="1981200"/>
            <a:ext cx="1828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HelloDoodlePrint"/>
                <a:cs typeface="HelloDoodlePrint"/>
              </a:rPr>
              <a:t>Comparing Integers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257800" y="1981200"/>
            <a:ext cx="167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HelloDoodlePrint"/>
                <a:cs typeface="HelloDoodlePrint"/>
              </a:rPr>
              <a:t>Ordering Integers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629400" y="1981200"/>
            <a:ext cx="167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   </a:t>
            </a:r>
            <a:r>
              <a:rPr lang="en-US" sz="1600" b="1" dirty="0">
                <a:latin typeface="HelloDoodlePrint"/>
                <a:cs typeface="HelloDoodlePrint"/>
              </a:rPr>
              <a:t>Opposite Integers</a:t>
            </a:r>
          </a:p>
        </p:txBody>
      </p:sp>
      <p:grpSp>
        <p:nvGrpSpPr>
          <p:cNvPr id="2055" name="Group 15"/>
          <p:cNvGrpSpPr>
            <a:grpSpLocks/>
          </p:cNvGrpSpPr>
          <p:nvPr/>
        </p:nvGrpSpPr>
        <p:grpSpPr bwMode="auto">
          <a:xfrm>
            <a:off x="1066800" y="2590800"/>
            <a:ext cx="1295400" cy="762000"/>
            <a:chOff x="672" y="1776"/>
            <a:chExt cx="816" cy="480"/>
          </a:xfrm>
        </p:grpSpPr>
        <p:sp>
          <p:nvSpPr>
            <p:cNvPr id="2102" name="Rectangle 10"/>
            <p:cNvSpPr>
              <a:spLocks noChangeArrowheads="1"/>
            </p:cNvSpPr>
            <p:nvPr/>
          </p:nvSpPr>
          <p:spPr bwMode="auto">
            <a:xfrm>
              <a:off x="672" y="1776"/>
              <a:ext cx="81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Text Box 14"/>
            <p:cNvSpPr txBox="1">
              <a:spLocks noChangeArrowheads="1"/>
            </p:cNvSpPr>
            <p:nvPr/>
          </p:nvSpPr>
          <p:spPr bwMode="auto">
            <a:xfrm>
              <a:off x="816" y="187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  <a:hlinkClick r:id="" action="ppaction://hlinkshowjump?jump=nextslide"/>
                </a:rPr>
                <a:t>100</a:t>
              </a:r>
              <a:endParaRPr lang="en-US" b="1" dirty="0">
                <a:latin typeface="Calibri" pitchFamily="34" charset="0"/>
              </a:endParaRPr>
            </a:p>
          </p:txBody>
        </p:sp>
      </p:grpSp>
      <p:grpSp>
        <p:nvGrpSpPr>
          <p:cNvPr id="2056" name="Group 16"/>
          <p:cNvGrpSpPr>
            <a:grpSpLocks/>
          </p:cNvGrpSpPr>
          <p:nvPr/>
        </p:nvGrpSpPr>
        <p:grpSpPr bwMode="auto">
          <a:xfrm>
            <a:off x="3124200" y="2590800"/>
            <a:ext cx="1295400" cy="762000"/>
            <a:chOff x="672" y="1776"/>
            <a:chExt cx="816" cy="480"/>
          </a:xfrm>
        </p:grpSpPr>
        <p:sp>
          <p:nvSpPr>
            <p:cNvPr id="2100" name="Rectangle 17"/>
            <p:cNvSpPr>
              <a:spLocks noChangeArrowheads="1"/>
            </p:cNvSpPr>
            <p:nvPr/>
          </p:nvSpPr>
          <p:spPr bwMode="auto">
            <a:xfrm>
              <a:off x="672" y="1776"/>
              <a:ext cx="81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Text Box 18"/>
            <p:cNvSpPr txBox="1">
              <a:spLocks noChangeArrowheads="1"/>
            </p:cNvSpPr>
            <p:nvPr/>
          </p:nvSpPr>
          <p:spPr bwMode="auto">
            <a:xfrm>
              <a:off x="816" y="187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2" action="ppaction://hlinksldjump"/>
                </a:rPr>
                <a:t>100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57" name="Group 19"/>
          <p:cNvGrpSpPr>
            <a:grpSpLocks/>
          </p:cNvGrpSpPr>
          <p:nvPr/>
        </p:nvGrpSpPr>
        <p:grpSpPr bwMode="auto">
          <a:xfrm>
            <a:off x="5105400" y="2590800"/>
            <a:ext cx="1295400" cy="762000"/>
            <a:chOff x="672" y="1776"/>
            <a:chExt cx="816" cy="480"/>
          </a:xfrm>
        </p:grpSpPr>
        <p:sp>
          <p:nvSpPr>
            <p:cNvPr id="2098" name="Rectangle 20"/>
            <p:cNvSpPr>
              <a:spLocks noChangeArrowheads="1"/>
            </p:cNvSpPr>
            <p:nvPr/>
          </p:nvSpPr>
          <p:spPr bwMode="auto">
            <a:xfrm>
              <a:off x="672" y="1776"/>
              <a:ext cx="81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Text Box 21"/>
            <p:cNvSpPr txBox="1">
              <a:spLocks noChangeArrowheads="1"/>
            </p:cNvSpPr>
            <p:nvPr/>
          </p:nvSpPr>
          <p:spPr bwMode="auto">
            <a:xfrm>
              <a:off x="816" y="187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3" action="ppaction://hlinksldjump"/>
                </a:rPr>
                <a:t>100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58" name="Group 22"/>
          <p:cNvGrpSpPr>
            <a:grpSpLocks/>
          </p:cNvGrpSpPr>
          <p:nvPr/>
        </p:nvGrpSpPr>
        <p:grpSpPr bwMode="auto">
          <a:xfrm>
            <a:off x="6858000" y="2590800"/>
            <a:ext cx="1295400" cy="762000"/>
            <a:chOff x="672" y="1776"/>
            <a:chExt cx="816" cy="480"/>
          </a:xfrm>
        </p:grpSpPr>
        <p:sp>
          <p:nvSpPr>
            <p:cNvPr id="2096" name="Rectangle 23"/>
            <p:cNvSpPr>
              <a:spLocks noChangeArrowheads="1"/>
            </p:cNvSpPr>
            <p:nvPr/>
          </p:nvSpPr>
          <p:spPr bwMode="auto">
            <a:xfrm>
              <a:off x="672" y="1776"/>
              <a:ext cx="81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Text Box 24"/>
            <p:cNvSpPr txBox="1">
              <a:spLocks noChangeArrowheads="1"/>
            </p:cNvSpPr>
            <p:nvPr/>
          </p:nvSpPr>
          <p:spPr bwMode="auto">
            <a:xfrm>
              <a:off x="816" y="187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4" action="ppaction://hlinksldjump"/>
                </a:rPr>
                <a:t>100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59" name="Group 27"/>
          <p:cNvGrpSpPr>
            <a:grpSpLocks/>
          </p:cNvGrpSpPr>
          <p:nvPr/>
        </p:nvGrpSpPr>
        <p:grpSpPr bwMode="auto">
          <a:xfrm>
            <a:off x="1066800" y="3657600"/>
            <a:ext cx="1295400" cy="762000"/>
            <a:chOff x="672" y="2448"/>
            <a:chExt cx="816" cy="480"/>
          </a:xfrm>
        </p:grpSpPr>
        <p:sp>
          <p:nvSpPr>
            <p:cNvPr id="2094" name="Rectangle 25"/>
            <p:cNvSpPr>
              <a:spLocks noChangeArrowheads="1"/>
            </p:cNvSpPr>
            <p:nvPr/>
          </p:nvSpPr>
          <p:spPr bwMode="auto">
            <a:xfrm>
              <a:off x="672" y="2448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Text Box 26"/>
            <p:cNvSpPr txBox="1">
              <a:spLocks noChangeArrowheads="1"/>
            </p:cNvSpPr>
            <p:nvPr/>
          </p:nvSpPr>
          <p:spPr bwMode="auto">
            <a:xfrm>
              <a:off x="912" y="259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5" action="ppaction://hlinksldjump"/>
                </a:rPr>
                <a:t>200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0" name="Group 28"/>
          <p:cNvGrpSpPr>
            <a:grpSpLocks/>
          </p:cNvGrpSpPr>
          <p:nvPr/>
        </p:nvGrpSpPr>
        <p:grpSpPr bwMode="auto">
          <a:xfrm>
            <a:off x="3124200" y="3657600"/>
            <a:ext cx="1295400" cy="762000"/>
            <a:chOff x="672" y="2448"/>
            <a:chExt cx="816" cy="480"/>
          </a:xfrm>
        </p:grpSpPr>
        <p:sp>
          <p:nvSpPr>
            <p:cNvPr id="2092" name="Rectangle 29"/>
            <p:cNvSpPr>
              <a:spLocks noChangeArrowheads="1"/>
            </p:cNvSpPr>
            <p:nvPr/>
          </p:nvSpPr>
          <p:spPr bwMode="auto">
            <a:xfrm>
              <a:off x="672" y="2448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Text Box 30"/>
            <p:cNvSpPr txBox="1">
              <a:spLocks noChangeArrowheads="1"/>
            </p:cNvSpPr>
            <p:nvPr/>
          </p:nvSpPr>
          <p:spPr bwMode="auto">
            <a:xfrm>
              <a:off x="912" y="259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6" action="ppaction://hlinksldjump"/>
                </a:rPr>
                <a:t>200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1" name="Group 31"/>
          <p:cNvGrpSpPr>
            <a:grpSpLocks/>
          </p:cNvGrpSpPr>
          <p:nvPr/>
        </p:nvGrpSpPr>
        <p:grpSpPr bwMode="auto">
          <a:xfrm>
            <a:off x="5105400" y="3657600"/>
            <a:ext cx="1295400" cy="762000"/>
            <a:chOff x="672" y="2448"/>
            <a:chExt cx="816" cy="480"/>
          </a:xfrm>
        </p:grpSpPr>
        <p:sp>
          <p:nvSpPr>
            <p:cNvPr id="2090" name="Rectangle 32"/>
            <p:cNvSpPr>
              <a:spLocks noChangeArrowheads="1"/>
            </p:cNvSpPr>
            <p:nvPr/>
          </p:nvSpPr>
          <p:spPr bwMode="auto">
            <a:xfrm>
              <a:off x="672" y="2448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Text Box 33"/>
            <p:cNvSpPr txBox="1">
              <a:spLocks noChangeArrowheads="1"/>
            </p:cNvSpPr>
            <p:nvPr/>
          </p:nvSpPr>
          <p:spPr bwMode="auto">
            <a:xfrm>
              <a:off x="912" y="259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7" action="ppaction://hlinksldjump"/>
                </a:rPr>
                <a:t>200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2" name="Group 34"/>
          <p:cNvGrpSpPr>
            <a:grpSpLocks/>
          </p:cNvGrpSpPr>
          <p:nvPr/>
        </p:nvGrpSpPr>
        <p:grpSpPr bwMode="auto">
          <a:xfrm>
            <a:off x="6858000" y="3657600"/>
            <a:ext cx="1295400" cy="762000"/>
            <a:chOff x="672" y="2448"/>
            <a:chExt cx="816" cy="480"/>
          </a:xfrm>
        </p:grpSpPr>
        <p:sp>
          <p:nvSpPr>
            <p:cNvPr id="2088" name="Rectangle 35"/>
            <p:cNvSpPr>
              <a:spLocks noChangeArrowheads="1"/>
            </p:cNvSpPr>
            <p:nvPr/>
          </p:nvSpPr>
          <p:spPr bwMode="auto">
            <a:xfrm>
              <a:off x="672" y="2448"/>
              <a:ext cx="816" cy="48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Text Box 36"/>
            <p:cNvSpPr txBox="1">
              <a:spLocks noChangeArrowheads="1"/>
            </p:cNvSpPr>
            <p:nvPr/>
          </p:nvSpPr>
          <p:spPr bwMode="auto">
            <a:xfrm>
              <a:off x="912" y="259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8" action="ppaction://hlinksldjump"/>
                </a:rPr>
                <a:t>200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3" name="Group 42"/>
          <p:cNvGrpSpPr>
            <a:grpSpLocks/>
          </p:cNvGrpSpPr>
          <p:nvPr/>
        </p:nvGrpSpPr>
        <p:grpSpPr bwMode="auto">
          <a:xfrm>
            <a:off x="1066800" y="4648200"/>
            <a:ext cx="1295400" cy="762000"/>
            <a:chOff x="672" y="3024"/>
            <a:chExt cx="816" cy="480"/>
          </a:xfrm>
        </p:grpSpPr>
        <p:sp>
          <p:nvSpPr>
            <p:cNvPr id="2086" name="Rectangle 37"/>
            <p:cNvSpPr>
              <a:spLocks noChangeArrowheads="1"/>
            </p:cNvSpPr>
            <p:nvPr/>
          </p:nvSpPr>
          <p:spPr bwMode="auto">
            <a:xfrm>
              <a:off x="672" y="3024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Text Box 41"/>
            <p:cNvSpPr txBox="1">
              <a:spLocks noChangeArrowheads="1"/>
            </p:cNvSpPr>
            <p:nvPr/>
          </p:nvSpPr>
          <p:spPr bwMode="auto">
            <a:xfrm>
              <a:off x="912" y="31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9" action="ppaction://hlinksldjump"/>
                </a:rPr>
                <a:t>300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4" name="Group 43"/>
          <p:cNvGrpSpPr>
            <a:grpSpLocks/>
          </p:cNvGrpSpPr>
          <p:nvPr/>
        </p:nvGrpSpPr>
        <p:grpSpPr bwMode="auto">
          <a:xfrm>
            <a:off x="3124200" y="4648200"/>
            <a:ext cx="1295400" cy="762000"/>
            <a:chOff x="672" y="3024"/>
            <a:chExt cx="816" cy="480"/>
          </a:xfrm>
        </p:grpSpPr>
        <p:sp>
          <p:nvSpPr>
            <p:cNvPr id="2084" name="Rectangle 44"/>
            <p:cNvSpPr>
              <a:spLocks noChangeArrowheads="1"/>
            </p:cNvSpPr>
            <p:nvPr/>
          </p:nvSpPr>
          <p:spPr bwMode="auto">
            <a:xfrm>
              <a:off x="672" y="3024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Text Box 45"/>
            <p:cNvSpPr txBox="1">
              <a:spLocks noChangeArrowheads="1"/>
            </p:cNvSpPr>
            <p:nvPr/>
          </p:nvSpPr>
          <p:spPr bwMode="auto">
            <a:xfrm>
              <a:off x="912" y="31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0" action="ppaction://hlinksldjump"/>
                </a:rPr>
                <a:t>300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5" name="Group 46"/>
          <p:cNvGrpSpPr>
            <a:grpSpLocks/>
          </p:cNvGrpSpPr>
          <p:nvPr/>
        </p:nvGrpSpPr>
        <p:grpSpPr bwMode="auto">
          <a:xfrm>
            <a:off x="6858000" y="4648200"/>
            <a:ext cx="1295400" cy="762000"/>
            <a:chOff x="672" y="3024"/>
            <a:chExt cx="816" cy="480"/>
          </a:xfrm>
        </p:grpSpPr>
        <p:sp>
          <p:nvSpPr>
            <p:cNvPr id="2082" name="Rectangle 47"/>
            <p:cNvSpPr>
              <a:spLocks noChangeArrowheads="1"/>
            </p:cNvSpPr>
            <p:nvPr/>
          </p:nvSpPr>
          <p:spPr bwMode="auto">
            <a:xfrm>
              <a:off x="672" y="3024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Text Box 48"/>
            <p:cNvSpPr txBox="1">
              <a:spLocks noChangeArrowheads="1"/>
            </p:cNvSpPr>
            <p:nvPr/>
          </p:nvSpPr>
          <p:spPr bwMode="auto">
            <a:xfrm>
              <a:off x="912" y="31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1" action="ppaction://hlinksldjump"/>
                </a:rPr>
                <a:t>300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6" name="Group 49"/>
          <p:cNvGrpSpPr>
            <a:grpSpLocks/>
          </p:cNvGrpSpPr>
          <p:nvPr/>
        </p:nvGrpSpPr>
        <p:grpSpPr bwMode="auto">
          <a:xfrm>
            <a:off x="5105400" y="4648200"/>
            <a:ext cx="1295400" cy="762000"/>
            <a:chOff x="672" y="3024"/>
            <a:chExt cx="816" cy="480"/>
          </a:xfrm>
        </p:grpSpPr>
        <p:sp>
          <p:nvSpPr>
            <p:cNvPr id="2080" name="Rectangle 50"/>
            <p:cNvSpPr>
              <a:spLocks noChangeArrowheads="1"/>
            </p:cNvSpPr>
            <p:nvPr/>
          </p:nvSpPr>
          <p:spPr bwMode="auto">
            <a:xfrm>
              <a:off x="672" y="3024"/>
              <a:ext cx="816" cy="4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Text Box 51"/>
            <p:cNvSpPr txBox="1">
              <a:spLocks noChangeArrowheads="1"/>
            </p:cNvSpPr>
            <p:nvPr/>
          </p:nvSpPr>
          <p:spPr bwMode="auto">
            <a:xfrm>
              <a:off x="912" y="31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2" action="ppaction://hlinksldjump"/>
                </a:rPr>
                <a:t>300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7" name="Group 54"/>
          <p:cNvGrpSpPr>
            <a:grpSpLocks/>
          </p:cNvGrpSpPr>
          <p:nvPr/>
        </p:nvGrpSpPr>
        <p:grpSpPr bwMode="auto">
          <a:xfrm>
            <a:off x="1066800" y="5638800"/>
            <a:ext cx="1295400" cy="762000"/>
            <a:chOff x="672" y="3552"/>
            <a:chExt cx="816" cy="480"/>
          </a:xfrm>
        </p:grpSpPr>
        <p:sp>
          <p:nvSpPr>
            <p:cNvPr id="2078" name="Rectangle 52"/>
            <p:cNvSpPr>
              <a:spLocks noChangeArrowheads="1"/>
            </p:cNvSpPr>
            <p:nvPr/>
          </p:nvSpPr>
          <p:spPr bwMode="auto">
            <a:xfrm>
              <a:off x="672" y="3552"/>
              <a:ext cx="816" cy="48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Text Box 53"/>
            <p:cNvSpPr txBox="1">
              <a:spLocks noChangeArrowheads="1"/>
            </p:cNvSpPr>
            <p:nvPr/>
          </p:nvSpPr>
          <p:spPr bwMode="auto">
            <a:xfrm>
              <a:off x="912" y="369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3" action="ppaction://hlinksldjump"/>
                </a:rPr>
                <a:t>400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8" name="Group 55"/>
          <p:cNvGrpSpPr>
            <a:grpSpLocks/>
          </p:cNvGrpSpPr>
          <p:nvPr/>
        </p:nvGrpSpPr>
        <p:grpSpPr bwMode="auto">
          <a:xfrm>
            <a:off x="3124200" y="5638800"/>
            <a:ext cx="1295400" cy="762000"/>
            <a:chOff x="672" y="3552"/>
            <a:chExt cx="816" cy="480"/>
          </a:xfrm>
        </p:grpSpPr>
        <p:sp>
          <p:nvSpPr>
            <p:cNvPr id="2076" name="Rectangle 56"/>
            <p:cNvSpPr>
              <a:spLocks noChangeArrowheads="1"/>
            </p:cNvSpPr>
            <p:nvPr/>
          </p:nvSpPr>
          <p:spPr bwMode="auto">
            <a:xfrm>
              <a:off x="672" y="3552"/>
              <a:ext cx="816" cy="48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Text Box 57"/>
            <p:cNvSpPr txBox="1">
              <a:spLocks noChangeArrowheads="1"/>
            </p:cNvSpPr>
            <p:nvPr/>
          </p:nvSpPr>
          <p:spPr bwMode="auto">
            <a:xfrm>
              <a:off x="912" y="369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4" action="ppaction://hlinksldjump"/>
                </a:rPr>
                <a:t>400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69" name="Group 58"/>
          <p:cNvGrpSpPr>
            <a:grpSpLocks/>
          </p:cNvGrpSpPr>
          <p:nvPr/>
        </p:nvGrpSpPr>
        <p:grpSpPr bwMode="auto">
          <a:xfrm>
            <a:off x="5105400" y="5638800"/>
            <a:ext cx="1295400" cy="762000"/>
            <a:chOff x="672" y="3552"/>
            <a:chExt cx="816" cy="480"/>
          </a:xfrm>
        </p:grpSpPr>
        <p:sp>
          <p:nvSpPr>
            <p:cNvPr id="2074" name="Rectangle 59"/>
            <p:cNvSpPr>
              <a:spLocks noChangeArrowheads="1"/>
            </p:cNvSpPr>
            <p:nvPr/>
          </p:nvSpPr>
          <p:spPr bwMode="auto">
            <a:xfrm>
              <a:off x="672" y="3552"/>
              <a:ext cx="816" cy="48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Text Box 60"/>
            <p:cNvSpPr txBox="1">
              <a:spLocks noChangeArrowheads="1"/>
            </p:cNvSpPr>
            <p:nvPr/>
          </p:nvSpPr>
          <p:spPr bwMode="auto">
            <a:xfrm>
              <a:off x="912" y="369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5" action="ppaction://hlinksldjump"/>
                </a:rPr>
                <a:t>400</a:t>
              </a:r>
              <a:endParaRPr lang="en-US" b="1">
                <a:latin typeface="Calibri" pitchFamily="34" charset="0"/>
              </a:endParaRPr>
            </a:p>
          </p:txBody>
        </p:sp>
      </p:grpSp>
      <p:grpSp>
        <p:nvGrpSpPr>
          <p:cNvPr id="2070" name="Group 61"/>
          <p:cNvGrpSpPr>
            <a:grpSpLocks/>
          </p:cNvGrpSpPr>
          <p:nvPr/>
        </p:nvGrpSpPr>
        <p:grpSpPr bwMode="auto">
          <a:xfrm>
            <a:off x="6858000" y="5638800"/>
            <a:ext cx="1295400" cy="762000"/>
            <a:chOff x="672" y="3552"/>
            <a:chExt cx="816" cy="480"/>
          </a:xfrm>
        </p:grpSpPr>
        <p:sp>
          <p:nvSpPr>
            <p:cNvPr id="2072" name="Rectangle 62"/>
            <p:cNvSpPr>
              <a:spLocks noChangeArrowheads="1"/>
            </p:cNvSpPr>
            <p:nvPr/>
          </p:nvSpPr>
          <p:spPr bwMode="auto">
            <a:xfrm>
              <a:off x="672" y="3552"/>
              <a:ext cx="816" cy="48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Text Box 63"/>
            <p:cNvSpPr txBox="1">
              <a:spLocks noChangeArrowheads="1"/>
            </p:cNvSpPr>
            <p:nvPr/>
          </p:nvSpPr>
          <p:spPr bwMode="auto">
            <a:xfrm>
              <a:off x="912" y="369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  <a:hlinkClick r:id="rId16" action="ppaction://hlinksldjump"/>
                </a:rPr>
                <a:t>400</a:t>
              </a:r>
              <a:endParaRPr lang="en-US" b="1">
                <a:latin typeface="Calibri" pitchFamily="34" charset="0"/>
              </a:endParaRPr>
            </a:p>
          </p:txBody>
        </p:sp>
      </p:grpSp>
      <p:sp>
        <p:nvSpPr>
          <p:cNvPr id="57" name="5-Point Star 56">
            <a:hlinkClick r:id="rId17" action="ppaction://hlinksldjump"/>
          </p:cNvPr>
          <p:cNvSpPr/>
          <p:nvPr/>
        </p:nvSpPr>
        <p:spPr>
          <a:xfrm>
            <a:off x="8458200" y="6172200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2" y="926306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Ordering Integers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Put these numbers in order from least to greatest:</a:t>
            </a:r>
          </a:p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-4, -8, 5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00200" y="50292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7543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HelloDoodlePrint"/>
                <a:cs typeface="HelloDoodlePrint"/>
              </a:rPr>
              <a:t>-8, -4, 5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867400" y="1676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100 points</a:t>
            </a:r>
          </a:p>
        </p:txBody>
      </p:sp>
      <p:sp>
        <p:nvSpPr>
          <p:cNvPr id="1127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Ordering Integers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0772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Put these numbers in order from least to greatest:</a:t>
            </a:r>
          </a:p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0, -9, -5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0" y="1447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HelloDoodlePrint"/>
                <a:cs typeface="HelloDoodlePrint"/>
              </a:rPr>
              <a:t>200 points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00200" y="51816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-9, -5, 0</a:t>
            </a:r>
          </a:p>
        </p:txBody>
      </p:sp>
      <p:sp>
        <p:nvSpPr>
          <p:cNvPr id="1229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661" y="1131094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Ordering Integers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Put these integers in order from greatest to least:</a:t>
            </a:r>
          </a:p>
          <a:p>
            <a:pPr algn="ctr" eaLnBrk="1" hangingPunct="1">
              <a:buFontTx/>
              <a:buNone/>
            </a:pPr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-7, -1, -6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1905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300 points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00200" y="5791200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HelloDoodlePrint"/>
                <a:cs typeface="HelloDoodlePrint"/>
              </a:rPr>
              <a:t>-1, -6, -7</a:t>
            </a:r>
          </a:p>
        </p:txBody>
      </p:sp>
      <p:sp>
        <p:nvSpPr>
          <p:cNvPr id="1331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2" y="1131094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Ordering Integers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4290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Put these numbers in order from greatest to least.</a:t>
            </a:r>
          </a:p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3, -3, -2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953000" y="182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400 points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5638800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3, -2, -3</a:t>
            </a:r>
          </a:p>
        </p:txBody>
      </p:sp>
      <p:sp>
        <p:nvSpPr>
          <p:cNvPr id="1434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2" y="651668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Opposite Integers</a:t>
            </a:r>
            <a:endParaRPr lang="en-US" dirty="0">
              <a:latin typeface="HelloDoodlePrint"/>
              <a:cs typeface="HelloDoodlePrin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What is the opposite of -3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477000" y="1219200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100 points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876800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HelloDoodlePrint"/>
                <a:cs typeface="HelloDoodlePrint"/>
              </a:rPr>
              <a:t>3</a:t>
            </a:r>
          </a:p>
        </p:txBody>
      </p:sp>
      <p:sp>
        <p:nvSpPr>
          <p:cNvPr id="1536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078706"/>
            <a:ext cx="2212975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Opposite Integers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9248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What is the opposite of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324600" y="18288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200 points</a:t>
            </a:r>
          </a:p>
        </p:txBody>
      </p:sp>
      <p:sp>
        <p:nvSpPr>
          <p:cNvPr id="1639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76400" y="47244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lloDoodlePrint"/>
                <a:cs typeface="HelloDoodlePrint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2" y="651668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Opposite Integers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What is the opposite of 5</a:t>
            </a:r>
          </a:p>
        </p:txBody>
      </p:sp>
      <p:sp>
        <p:nvSpPr>
          <p:cNvPr id="1741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20492" y="4495800"/>
            <a:ext cx="685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-5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00800" y="106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400800" y="1219200"/>
            <a:ext cx="114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300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2" y="651668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Opposite Integers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What is the opposite of -1,857</a:t>
            </a:r>
          </a:p>
        </p:txBody>
      </p:sp>
      <p:sp>
        <p:nvSpPr>
          <p:cNvPr id="1741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4876800"/>
            <a:ext cx="685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1,857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00800" y="106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400800" y="1219200"/>
            <a:ext cx="114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4</a:t>
            </a:r>
            <a:r>
              <a:rPr lang="en-US" sz="2400" b="1">
                <a:latin typeface="HelloDoodlePrint"/>
                <a:cs typeface="HelloDoodlePrint"/>
              </a:rPr>
              <a:t>00 </a:t>
            </a:r>
            <a:r>
              <a:rPr lang="en-US" sz="2400" b="1" dirty="0">
                <a:latin typeface="HelloDoodlePrint"/>
                <a:cs typeface="HelloDoodlePrint"/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22066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>
                <a:latin typeface="HelloDoodlePrint"/>
                <a:cs typeface="HelloDoodlePrint"/>
              </a:rPr>
              <a:t>Tie Breaker!!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latin typeface="HelloDoodlePrint"/>
                <a:cs typeface="HelloDoodlePrint"/>
              </a:rPr>
              <a:t>Order the set of integers from least to greatest:</a:t>
            </a:r>
          </a:p>
          <a:p>
            <a:pPr algn="ctr" eaLnBrk="1" hangingPunct="1">
              <a:buFontTx/>
              <a:buNone/>
            </a:pPr>
            <a:r>
              <a:rPr lang="en-US" dirty="0">
                <a:latin typeface="HelloDoodlePrint"/>
                <a:cs typeface="HelloDoodlePrint"/>
              </a:rPr>
              <a:t>-50, 167, -240, 34, 17, 95</a:t>
            </a:r>
          </a:p>
          <a:p>
            <a:pPr algn="ctr" eaLnBrk="1" hangingPunct="1">
              <a:buFontTx/>
              <a:buNone/>
            </a:pPr>
            <a:endParaRPr lang="en-US" dirty="0"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0903" y="3429000"/>
            <a:ext cx="7951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elloDoodlePrint"/>
                <a:cs typeface="HelloDoodlePrint"/>
              </a:rPr>
              <a:t>-240, -50, 17, 34, 96, 167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elloDoodlePrint"/>
              <a:cs typeface="HelloDoodlePrin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7025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482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337" y="228600"/>
            <a:ext cx="8229600" cy="1143000"/>
          </a:xfrm>
        </p:spPr>
        <p:txBody>
          <a:bodyPr/>
          <a:lstStyle/>
          <a:p>
            <a:r>
              <a:rPr lang="en-US" dirty="0">
                <a:latin typeface="HelloDoodlePrint"/>
                <a:cs typeface="HelloDoodlePrint"/>
              </a:rPr>
              <a:t>Where I got my stuff…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21145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Screen Shot 2015-09-28 at 5.27.0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057400"/>
            <a:ext cx="2422616" cy="246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5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2" y="699726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914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Understanding Integers</a:t>
            </a:r>
            <a:endParaRPr lang="en-US" b="1" dirty="0">
              <a:latin typeface="HelloDoodlePrint"/>
              <a:cs typeface="HelloDoodlePrin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19400"/>
            <a:ext cx="7924800" cy="137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latin typeface="HelloDoodlePrint"/>
                <a:cs typeface="HelloDoodlePrint"/>
              </a:rPr>
              <a:t>How would you use an integer to represent 5 feet below sea level?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629400" y="12192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HelloDoodlePrint"/>
                <a:cs typeface="HelloDoodlePrint"/>
              </a:rPr>
              <a:t>100 points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" y="46482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HelloDoodlePrint"/>
                <a:cs typeface="HelloDoodlePrint"/>
              </a:rPr>
              <a:t>-5</a:t>
            </a:r>
          </a:p>
        </p:txBody>
      </p:sp>
      <p:sp>
        <p:nvSpPr>
          <p:cNvPr id="307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9906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Understanding Integers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7010400" y="1600200"/>
            <a:ext cx="137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HelloDoodlePrint"/>
                <a:cs typeface="HelloDoodlePrint"/>
              </a:rPr>
              <a:t>200 points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752600" y="34290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990600" y="2667000"/>
            <a:ext cx="7239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HelloDoodlePrint"/>
                <a:cs typeface="HelloDoodlePrint"/>
              </a:rPr>
              <a:t>What integer would you use to represent a gain of 20 pounds?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124200" y="4800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524000" y="47244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HelloDoodlePrint"/>
                <a:cs typeface="HelloDoodlePrint"/>
              </a:rPr>
              <a:t>+20</a:t>
            </a:r>
          </a:p>
        </p:txBody>
      </p:sp>
      <p:sp>
        <p:nvSpPr>
          <p:cNvPr id="4105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2" y="942181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Understanding Integers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295400" y="2971800"/>
            <a:ext cx="678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What integer would you use to represent 29 degrees below zero?</a:t>
            </a:r>
            <a:endParaRPr lang="en-US" sz="3200" dirty="0">
              <a:solidFill>
                <a:schemeClr val="bg1"/>
              </a:solidFill>
              <a:latin typeface="HelloDoodlePrint"/>
              <a:cs typeface="HelloDoodlePrint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29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HelloDoodlePrint"/>
                <a:cs typeface="HelloDoodlePrint"/>
              </a:rPr>
              <a:t>300 points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828800" y="4768312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-29</a:t>
            </a:r>
          </a:p>
        </p:txBody>
      </p:sp>
      <p:sp>
        <p:nvSpPr>
          <p:cNvPr id="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192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HelloDoodlePrint"/>
                <a:cs typeface="HelloDoodlePrint"/>
              </a:rPr>
              <a:t>Understanding Integers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858000" y="1828800"/>
            <a:ext cx="152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HelloDoodlePrint"/>
                <a:cs typeface="HelloDoodlePrint"/>
              </a:rPr>
              <a:t>400 points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371600" y="32004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HelloDoodlePrint"/>
                <a:cs typeface="HelloDoodlePrint"/>
              </a:rPr>
              <a:t>What integer would you use to represent depositing 30 dollars in your bank account?</a:t>
            </a:r>
          </a:p>
        </p:txBody>
      </p:sp>
      <p:sp>
        <p:nvSpPr>
          <p:cNvPr id="6151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47800" y="51816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HelloDoodlePrint"/>
                <a:cs typeface="HelloDoodlePrint"/>
              </a:rPr>
              <a:t>+30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2" y="8382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Comparing Integers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705600" y="1524000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100 points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447800" y="2971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HelloDoodlePrint"/>
                <a:cs typeface="HelloDoodlePrint"/>
              </a:rPr>
              <a:t>Which is greater?  -6 or -1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00200" y="50292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HelloDoodlePrint"/>
                <a:cs typeface="HelloDoodlePrint"/>
              </a:rPr>
              <a:t>-1</a:t>
            </a:r>
          </a:p>
        </p:txBody>
      </p:sp>
      <p:sp>
        <p:nvSpPr>
          <p:cNvPr id="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2" y="8382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Comparing Integers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latin typeface="HelloDoodlePrint"/>
                <a:cs typeface="HelloDoodlePrint"/>
              </a:rPr>
              <a:t>Which is greater 5 or -5?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743699" y="1524000"/>
            <a:ext cx="114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200 points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57400" y="49530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HelloDoodlePrint"/>
                <a:cs typeface="HelloDoodlePrint"/>
              </a:rPr>
              <a:t>5</a:t>
            </a:r>
          </a:p>
        </p:txBody>
      </p:sp>
      <p:sp>
        <p:nvSpPr>
          <p:cNvPr id="819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2" y="838200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Comparing Integers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229600" cy="137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latin typeface="HelloDoodlePrint"/>
                <a:cs typeface="HelloDoodlePrint"/>
              </a:rPr>
              <a:t>Which is less -7 or -1?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057400" y="44196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HelloDoodlePrint"/>
                <a:cs typeface="HelloDoodlePrint"/>
              </a:rPr>
              <a:t>-7</a:t>
            </a:r>
          </a:p>
        </p:txBody>
      </p:sp>
      <p:sp>
        <p:nvSpPr>
          <p:cNvPr id="922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629400" y="1295400"/>
            <a:ext cx="121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300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2" y="1032668"/>
            <a:ext cx="2212975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HelloDoodlePrint"/>
                <a:cs typeface="HelloDoodlePrint"/>
              </a:rPr>
              <a:t>Comparing Integers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1600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latin typeface="HelloDoodlePrint"/>
                <a:cs typeface="HelloDoodlePrint"/>
              </a:rPr>
              <a:t>Which is less -25 or -35?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4042967"/>
            <a:ext cx="6553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 </a:t>
            </a:r>
            <a:r>
              <a:rPr lang="en-US" sz="3200" b="1" dirty="0">
                <a:latin typeface="HelloDoodlePrint"/>
                <a:cs typeface="HelloDoodlePrint"/>
              </a:rPr>
              <a:t>-35</a:t>
            </a:r>
          </a:p>
        </p:txBody>
      </p:sp>
      <p:sp>
        <p:nvSpPr>
          <p:cNvPr id="1024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9000" y="594360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010400" y="1600200"/>
            <a:ext cx="114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HelloDoodlePrint"/>
                <a:cs typeface="HelloDoodlePrint"/>
              </a:rPr>
              <a:t>400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373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HelloDoodlePrint</vt:lpstr>
      <vt:lpstr>Default Design</vt:lpstr>
      <vt:lpstr>PowerPoint Presentation</vt:lpstr>
      <vt:lpstr>Understanding Integers</vt:lpstr>
      <vt:lpstr>Understanding Integers</vt:lpstr>
      <vt:lpstr>Understanding Integers</vt:lpstr>
      <vt:lpstr>Understanding Integers</vt:lpstr>
      <vt:lpstr>Comparing Integers</vt:lpstr>
      <vt:lpstr>Comparing Integers</vt:lpstr>
      <vt:lpstr>Comparing Integers</vt:lpstr>
      <vt:lpstr>Comparing Integers</vt:lpstr>
      <vt:lpstr>Ordering Integers</vt:lpstr>
      <vt:lpstr>Ordering Integers</vt:lpstr>
      <vt:lpstr>Ordering Integers</vt:lpstr>
      <vt:lpstr>Ordering Integers</vt:lpstr>
      <vt:lpstr>Opposite Integers</vt:lpstr>
      <vt:lpstr>Opposite Integers</vt:lpstr>
      <vt:lpstr>Opposite Integers</vt:lpstr>
      <vt:lpstr>Opposite Integers</vt:lpstr>
      <vt:lpstr>Tie Breaker!!</vt:lpstr>
      <vt:lpstr>Where I got my stuff…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Hunt</dc:creator>
  <cp:lastModifiedBy>Amy E. Metras-Harper</cp:lastModifiedBy>
  <cp:revision>39</cp:revision>
  <dcterms:created xsi:type="dcterms:W3CDTF">2009-01-19T20:48:20Z</dcterms:created>
  <dcterms:modified xsi:type="dcterms:W3CDTF">2018-10-11T17:22:45Z</dcterms:modified>
</cp:coreProperties>
</file>